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1" r:id="rId6"/>
    <p:sldId id="263" r:id="rId7"/>
    <p:sldId id="264" r:id="rId8"/>
    <p:sldId id="265" r:id="rId9"/>
    <p:sldId id="266" r:id="rId10"/>
  </p:sldIdLst>
  <p:sldSz cx="18288000" cy="10287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8" roundtripDataSignature="AMtx7mg1bWAyoPvqn9DvDzHmarjEkVAMe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C22DFFF-403B-4175-A109-28E809E4B95D}">
  <a:tblStyle styleId="{FC22DFFF-403B-4175-A109-28E809E4B95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534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8" Type="http://customschemas.google.com/relationships/presentationmetadata" Target="meta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e5bcb41a26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g2e5bcb41a26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e5bcb41a2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g2e5bcb41a2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2e5bcb41a26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g2e5bcb41a26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2e97334bc4e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g2e97334bc4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2e7e97a1d97_0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" name="Google Shape;202;g2e7e97a1d97_0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2e7e97a1d97_0_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g2e7e97a1d97_0_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g2e7e97a1d97_0_1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0" name="Google Shape;240;g2e7e97a1d97_0_1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g2e7e97a1d97_0_1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9" name="Google Shape;259;g2e7e97a1d97_0_1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8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jp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11.jpg"/><Relationship Id="rId5" Type="http://schemas.openxmlformats.org/officeDocument/2006/relationships/image" Target="../media/image3.png"/><Relationship Id="rId10" Type="http://schemas.openxmlformats.org/officeDocument/2006/relationships/image" Target="../media/image10.jpg"/><Relationship Id="rId4" Type="http://schemas.openxmlformats.org/officeDocument/2006/relationships/image" Target="../media/image2.png"/><Relationship Id="rId9" Type="http://schemas.openxmlformats.org/officeDocument/2006/relationships/image" Target="../media/image9.jp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14.jpg"/><Relationship Id="rId4" Type="http://schemas.openxmlformats.org/officeDocument/2006/relationships/image" Target="../media/image2.png"/><Relationship Id="rId9" Type="http://schemas.openxmlformats.org/officeDocument/2006/relationships/image" Target="../media/image13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2e5bcb41a26_0_24"/>
          <p:cNvSpPr/>
          <p:nvPr/>
        </p:nvSpPr>
        <p:spPr>
          <a:xfrm>
            <a:off x="17156375" y="2204885"/>
            <a:ext cx="1131625" cy="7285741"/>
          </a:xfrm>
          <a:custGeom>
            <a:avLst/>
            <a:gdLst/>
            <a:ahLst/>
            <a:cxnLst/>
            <a:rect l="l" t="t" r="r" b="b"/>
            <a:pathLst>
              <a:path w="1131625" h="7285741" extrusionOk="0">
                <a:moveTo>
                  <a:pt x="0" y="0"/>
                </a:moveTo>
                <a:lnTo>
                  <a:pt x="1131625" y="0"/>
                </a:lnTo>
                <a:lnTo>
                  <a:pt x="1131625" y="7285741"/>
                </a:lnTo>
                <a:lnTo>
                  <a:pt x="0" y="728574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ar-SA"/>
          </a:p>
        </p:txBody>
      </p:sp>
      <p:sp>
        <p:nvSpPr>
          <p:cNvPr id="85" name="Google Shape;85;g2e5bcb41a26_0_24"/>
          <p:cNvSpPr/>
          <p:nvPr/>
        </p:nvSpPr>
        <p:spPr>
          <a:xfrm>
            <a:off x="17058029" y="2532345"/>
            <a:ext cx="1328317" cy="8433758"/>
          </a:xfrm>
          <a:custGeom>
            <a:avLst/>
            <a:gdLst/>
            <a:ahLst/>
            <a:cxnLst/>
            <a:rect l="l" t="t" r="r" b="b"/>
            <a:pathLst>
              <a:path w="1328317" h="8433758" extrusionOk="0">
                <a:moveTo>
                  <a:pt x="0" y="0"/>
                </a:moveTo>
                <a:lnTo>
                  <a:pt x="1328317" y="0"/>
                </a:lnTo>
                <a:lnTo>
                  <a:pt x="1328317" y="8433758"/>
                </a:lnTo>
                <a:lnTo>
                  <a:pt x="0" y="843375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ar-SA"/>
          </a:p>
        </p:txBody>
      </p:sp>
      <p:sp>
        <p:nvSpPr>
          <p:cNvPr id="86" name="Google Shape;86;g2e5bcb41a26_0_24"/>
          <p:cNvSpPr/>
          <p:nvPr/>
        </p:nvSpPr>
        <p:spPr>
          <a:xfrm>
            <a:off x="0" y="5520780"/>
            <a:ext cx="822133" cy="4932801"/>
          </a:xfrm>
          <a:custGeom>
            <a:avLst/>
            <a:gdLst/>
            <a:ahLst/>
            <a:cxnLst/>
            <a:rect l="l" t="t" r="r" b="b"/>
            <a:pathLst>
              <a:path w="822133" h="4932801" extrusionOk="0">
                <a:moveTo>
                  <a:pt x="0" y="0"/>
                </a:moveTo>
                <a:lnTo>
                  <a:pt x="822133" y="0"/>
                </a:lnTo>
                <a:lnTo>
                  <a:pt x="822133" y="4932800"/>
                </a:lnTo>
                <a:lnTo>
                  <a:pt x="0" y="49328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ar-SA"/>
          </a:p>
        </p:txBody>
      </p:sp>
      <p:sp>
        <p:nvSpPr>
          <p:cNvPr id="87" name="Google Shape;87;g2e5bcb41a26_0_24"/>
          <p:cNvSpPr/>
          <p:nvPr/>
        </p:nvSpPr>
        <p:spPr>
          <a:xfrm>
            <a:off x="557787" y="9641342"/>
            <a:ext cx="1159035" cy="645658"/>
          </a:xfrm>
          <a:custGeom>
            <a:avLst/>
            <a:gdLst/>
            <a:ahLst/>
            <a:cxnLst/>
            <a:rect l="l" t="t" r="r" b="b"/>
            <a:pathLst>
              <a:path w="1159035" h="645658" extrusionOk="0">
                <a:moveTo>
                  <a:pt x="0" y="0"/>
                </a:moveTo>
                <a:lnTo>
                  <a:pt x="1159035" y="0"/>
                </a:lnTo>
                <a:lnTo>
                  <a:pt x="1159035" y="645658"/>
                </a:lnTo>
                <a:lnTo>
                  <a:pt x="0" y="64565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ar-SA"/>
          </a:p>
        </p:txBody>
      </p:sp>
      <p:sp>
        <p:nvSpPr>
          <p:cNvPr id="88" name="Google Shape;88;g2e5bcb41a26_0_24"/>
          <p:cNvSpPr/>
          <p:nvPr/>
        </p:nvSpPr>
        <p:spPr>
          <a:xfrm>
            <a:off x="16176685" y="165884"/>
            <a:ext cx="1959378" cy="2190397"/>
          </a:xfrm>
          <a:custGeom>
            <a:avLst/>
            <a:gdLst/>
            <a:ahLst/>
            <a:cxnLst/>
            <a:rect l="l" t="t" r="r" b="b"/>
            <a:pathLst>
              <a:path w="1959378" h="2190397" extrusionOk="0">
                <a:moveTo>
                  <a:pt x="0" y="0"/>
                </a:moveTo>
                <a:lnTo>
                  <a:pt x="1959379" y="0"/>
                </a:lnTo>
                <a:lnTo>
                  <a:pt x="1959379" y="2190397"/>
                </a:lnTo>
                <a:lnTo>
                  <a:pt x="0" y="219039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ar-SA"/>
          </a:p>
        </p:txBody>
      </p:sp>
      <p:sp>
        <p:nvSpPr>
          <p:cNvPr id="89" name="Google Shape;89;g2e5bcb41a26_0_24"/>
          <p:cNvSpPr txBox="1"/>
          <p:nvPr/>
        </p:nvSpPr>
        <p:spPr>
          <a:xfrm>
            <a:off x="4020981" y="3794114"/>
            <a:ext cx="9838200" cy="219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300" b="1" dirty="0">
                <a:solidFill>
                  <a:srgbClr val="BF9C75"/>
                </a:solidFill>
              </a:rPr>
              <a:t>التقرير الختامي لبرنامج قطوف دانية</a:t>
            </a:r>
            <a:endParaRPr sz="6300" b="1" dirty="0">
              <a:solidFill>
                <a:srgbClr val="BF9C75"/>
              </a:solidFill>
            </a:endParaRPr>
          </a:p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300" b="1" dirty="0">
                <a:solidFill>
                  <a:srgbClr val="BF9C75"/>
                </a:solidFill>
              </a:rPr>
              <a:t>1445هـ -2024م</a:t>
            </a:r>
            <a:endParaRPr sz="6300" b="1" dirty="0">
              <a:solidFill>
                <a:srgbClr val="BF9C75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2e5bcb41a26_0_0"/>
          <p:cNvSpPr/>
          <p:nvPr/>
        </p:nvSpPr>
        <p:spPr>
          <a:xfrm>
            <a:off x="17156375" y="2204885"/>
            <a:ext cx="1131625" cy="7285741"/>
          </a:xfrm>
          <a:custGeom>
            <a:avLst/>
            <a:gdLst/>
            <a:ahLst/>
            <a:cxnLst/>
            <a:rect l="l" t="t" r="r" b="b"/>
            <a:pathLst>
              <a:path w="1131625" h="7285741" extrusionOk="0">
                <a:moveTo>
                  <a:pt x="0" y="0"/>
                </a:moveTo>
                <a:lnTo>
                  <a:pt x="1131625" y="0"/>
                </a:lnTo>
                <a:lnTo>
                  <a:pt x="1131625" y="7285741"/>
                </a:lnTo>
                <a:lnTo>
                  <a:pt x="0" y="728574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ar-SA"/>
          </a:p>
        </p:txBody>
      </p:sp>
      <p:sp>
        <p:nvSpPr>
          <p:cNvPr id="95" name="Google Shape;95;g2e5bcb41a26_0_0"/>
          <p:cNvSpPr/>
          <p:nvPr/>
        </p:nvSpPr>
        <p:spPr>
          <a:xfrm>
            <a:off x="17058029" y="2532345"/>
            <a:ext cx="1328317" cy="8433758"/>
          </a:xfrm>
          <a:custGeom>
            <a:avLst/>
            <a:gdLst/>
            <a:ahLst/>
            <a:cxnLst/>
            <a:rect l="l" t="t" r="r" b="b"/>
            <a:pathLst>
              <a:path w="1328317" h="8433758" extrusionOk="0">
                <a:moveTo>
                  <a:pt x="0" y="0"/>
                </a:moveTo>
                <a:lnTo>
                  <a:pt x="1328317" y="0"/>
                </a:lnTo>
                <a:lnTo>
                  <a:pt x="1328317" y="8433758"/>
                </a:lnTo>
                <a:lnTo>
                  <a:pt x="0" y="843375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ar-SA"/>
          </a:p>
        </p:txBody>
      </p:sp>
      <p:sp>
        <p:nvSpPr>
          <p:cNvPr id="96" name="Google Shape;96;g2e5bcb41a26_0_0"/>
          <p:cNvSpPr/>
          <p:nvPr/>
        </p:nvSpPr>
        <p:spPr>
          <a:xfrm>
            <a:off x="0" y="5520780"/>
            <a:ext cx="822133" cy="4932801"/>
          </a:xfrm>
          <a:custGeom>
            <a:avLst/>
            <a:gdLst/>
            <a:ahLst/>
            <a:cxnLst/>
            <a:rect l="l" t="t" r="r" b="b"/>
            <a:pathLst>
              <a:path w="822133" h="4932801" extrusionOk="0">
                <a:moveTo>
                  <a:pt x="0" y="0"/>
                </a:moveTo>
                <a:lnTo>
                  <a:pt x="822133" y="0"/>
                </a:lnTo>
                <a:lnTo>
                  <a:pt x="822133" y="4932800"/>
                </a:lnTo>
                <a:lnTo>
                  <a:pt x="0" y="49328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ar-SA"/>
          </a:p>
        </p:txBody>
      </p:sp>
      <p:sp>
        <p:nvSpPr>
          <p:cNvPr id="97" name="Google Shape;97;g2e5bcb41a26_0_0"/>
          <p:cNvSpPr/>
          <p:nvPr/>
        </p:nvSpPr>
        <p:spPr>
          <a:xfrm>
            <a:off x="557787" y="9641342"/>
            <a:ext cx="1159035" cy="645658"/>
          </a:xfrm>
          <a:custGeom>
            <a:avLst/>
            <a:gdLst/>
            <a:ahLst/>
            <a:cxnLst/>
            <a:rect l="l" t="t" r="r" b="b"/>
            <a:pathLst>
              <a:path w="1159035" h="645658" extrusionOk="0">
                <a:moveTo>
                  <a:pt x="0" y="0"/>
                </a:moveTo>
                <a:lnTo>
                  <a:pt x="1159035" y="0"/>
                </a:lnTo>
                <a:lnTo>
                  <a:pt x="1159035" y="645658"/>
                </a:lnTo>
                <a:lnTo>
                  <a:pt x="0" y="64565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ar-SA"/>
          </a:p>
        </p:txBody>
      </p:sp>
      <p:sp>
        <p:nvSpPr>
          <p:cNvPr id="98" name="Google Shape;98;g2e5bcb41a26_0_0"/>
          <p:cNvSpPr/>
          <p:nvPr/>
        </p:nvSpPr>
        <p:spPr>
          <a:xfrm>
            <a:off x="16176685" y="165884"/>
            <a:ext cx="1959378" cy="2190397"/>
          </a:xfrm>
          <a:custGeom>
            <a:avLst/>
            <a:gdLst/>
            <a:ahLst/>
            <a:cxnLst/>
            <a:rect l="l" t="t" r="r" b="b"/>
            <a:pathLst>
              <a:path w="1959378" h="2190397" extrusionOk="0">
                <a:moveTo>
                  <a:pt x="0" y="0"/>
                </a:moveTo>
                <a:lnTo>
                  <a:pt x="1959379" y="0"/>
                </a:lnTo>
                <a:lnTo>
                  <a:pt x="1959379" y="2190397"/>
                </a:lnTo>
                <a:lnTo>
                  <a:pt x="0" y="219039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ar-SA"/>
          </a:p>
        </p:txBody>
      </p:sp>
      <p:sp>
        <p:nvSpPr>
          <p:cNvPr id="99" name="Google Shape;99;g2e5bcb41a26_0_0"/>
          <p:cNvSpPr txBox="1"/>
          <p:nvPr/>
        </p:nvSpPr>
        <p:spPr>
          <a:xfrm>
            <a:off x="5714900" y="1836100"/>
            <a:ext cx="6259800" cy="12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>
                <a:solidFill>
                  <a:srgbClr val="BF9C75"/>
                </a:solidFill>
                <a:latin typeface="Calibri"/>
                <a:ea typeface="Calibri"/>
                <a:cs typeface="Calibri"/>
                <a:sym typeface="Calibri"/>
              </a:rPr>
              <a:t>جمعية الرائدة النسائية الأجتماعية.</a:t>
            </a:r>
            <a:endParaRPr sz="4000" b="1">
              <a:solidFill>
                <a:srgbClr val="BF9C7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g2e5bcb41a26_0_0"/>
          <p:cNvSpPr txBox="1"/>
          <p:nvPr/>
        </p:nvSpPr>
        <p:spPr>
          <a:xfrm>
            <a:off x="3024816" y="2356281"/>
            <a:ext cx="11275800" cy="519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 sz="4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1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بموجب</a:t>
            </a:r>
            <a:r>
              <a:rPr lang="en-US" sz="4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1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قرار</a:t>
            </a:r>
            <a:r>
              <a:rPr lang="en-US" sz="4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1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الوزاري</a:t>
            </a:r>
            <a:r>
              <a:rPr lang="en-US" sz="4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1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رقم</a:t>
            </a:r>
            <a:r>
              <a:rPr lang="en-US" sz="4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(11448) ، </a:t>
            </a:r>
            <a:r>
              <a:rPr lang="en-US" sz="41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وتاريخ</a:t>
            </a:r>
            <a:r>
              <a:rPr lang="en-US" sz="4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1438/1/24هـ </a:t>
            </a:r>
            <a:r>
              <a:rPr lang="en-US" sz="41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وترخيص</a:t>
            </a:r>
            <a:r>
              <a:rPr lang="en-US" sz="4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1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رقم</a:t>
            </a:r>
            <a:r>
              <a:rPr lang="en-US" sz="4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(828) </a:t>
            </a:r>
            <a:r>
              <a:rPr lang="en-US" sz="41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المسجل</a:t>
            </a:r>
            <a:r>
              <a:rPr lang="en-US" sz="4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1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رسميا</a:t>
            </a:r>
            <a:r>
              <a:rPr lang="en-US" sz="4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1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بوزارة</a:t>
            </a:r>
            <a:r>
              <a:rPr lang="en-US" sz="4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1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الموارد</a:t>
            </a:r>
            <a:r>
              <a:rPr lang="en-US" sz="4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1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البشرية</a:t>
            </a:r>
            <a:r>
              <a:rPr lang="en-US" sz="4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1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والتنمية</a:t>
            </a:r>
            <a:r>
              <a:rPr lang="en-US" sz="4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1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الاجتماعية</a:t>
            </a:r>
            <a:endParaRPr sz="4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100" b="1" dirty="0" err="1">
                <a:solidFill>
                  <a:srgbClr val="BF9C75"/>
                </a:solidFill>
                <a:latin typeface="Calibri"/>
                <a:ea typeface="Calibri"/>
                <a:cs typeface="Calibri"/>
                <a:sym typeface="Calibri"/>
              </a:rPr>
              <a:t>كانت</a:t>
            </a:r>
            <a:r>
              <a:rPr lang="en-US" sz="4100" b="1" dirty="0">
                <a:solidFill>
                  <a:srgbClr val="BF9C75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100" b="1" dirty="0" err="1">
                <a:solidFill>
                  <a:srgbClr val="BF9C75"/>
                </a:solidFill>
                <a:latin typeface="Calibri"/>
                <a:ea typeface="Calibri"/>
                <a:cs typeface="Calibri"/>
                <a:sym typeface="Calibri"/>
              </a:rPr>
              <a:t>نشأة</a:t>
            </a:r>
            <a:r>
              <a:rPr lang="en-US" sz="4100" b="1" dirty="0">
                <a:solidFill>
                  <a:srgbClr val="BF9C75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100" b="1" dirty="0" err="1">
                <a:solidFill>
                  <a:srgbClr val="BF9C75"/>
                </a:solidFill>
                <a:latin typeface="Calibri"/>
                <a:ea typeface="Calibri"/>
                <a:cs typeface="Calibri"/>
                <a:sym typeface="Calibri"/>
              </a:rPr>
              <a:t>جمعية</a:t>
            </a:r>
            <a:r>
              <a:rPr lang="en-US" sz="4100" b="1" dirty="0">
                <a:solidFill>
                  <a:srgbClr val="BF9C75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100" b="1" dirty="0" err="1">
                <a:solidFill>
                  <a:srgbClr val="BF9C75"/>
                </a:solidFill>
                <a:latin typeface="Calibri"/>
                <a:ea typeface="Calibri"/>
                <a:cs typeface="Calibri"/>
                <a:sym typeface="Calibri"/>
              </a:rPr>
              <a:t>الرائدة</a:t>
            </a:r>
            <a:r>
              <a:rPr lang="en-US" sz="4100" b="1" dirty="0">
                <a:solidFill>
                  <a:srgbClr val="BF9C75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100" b="1" dirty="0" err="1">
                <a:solidFill>
                  <a:srgbClr val="BF9C75"/>
                </a:solidFill>
                <a:latin typeface="Calibri"/>
                <a:ea typeface="Calibri"/>
                <a:cs typeface="Calibri"/>
                <a:sym typeface="Calibri"/>
              </a:rPr>
              <a:t>النسائية</a:t>
            </a:r>
            <a:r>
              <a:rPr lang="en-US" sz="4100" b="1" dirty="0">
                <a:solidFill>
                  <a:srgbClr val="BF9C75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100" b="1" dirty="0" err="1">
                <a:solidFill>
                  <a:srgbClr val="BF9C75"/>
                </a:solidFill>
                <a:latin typeface="Calibri"/>
                <a:ea typeface="Calibri"/>
                <a:cs typeface="Calibri"/>
                <a:sym typeface="Calibri"/>
              </a:rPr>
              <a:t>الاجتماعية</a:t>
            </a:r>
            <a:r>
              <a:rPr lang="en-US" sz="4100" b="1" dirty="0">
                <a:solidFill>
                  <a:srgbClr val="BF9C75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100" b="1" dirty="0" err="1">
                <a:solidFill>
                  <a:srgbClr val="BF9C75"/>
                </a:solidFill>
                <a:latin typeface="Calibri"/>
                <a:ea typeface="Calibri"/>
                <a:cs typeface="Calibri"/>
                <a:sym typeface="Calibri"/>
              </a:rPr>
              <a:t>بمحافظة</a:t>
            </a:r>
            <a:r>
              <a:rPr lang="en-US" sz="4100" b="1" dirty="0">
                <a:solidFill>
                  <a:srgbClr val="BF9C75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100" b="1" dirty="0" err="1">
                <a:solidFill>
                  <a:srgbClr val="BF9C75"/>
                </a:solidFill>
                <a:latin typeface="Calibri"/>
                <a:ea typeface="Calibri"/>
                <a:cs typeface="Calibri"/>
                <a:sym typeface="Calibri"/>
              </a:rPr>
              <a:t>خميس</a:t>
            </a:r>
            <a:r>
              <a:rPr lang="en-US" sz="4100" b="1" dirty="0">
                <a:solidFill>
                  <a:srgbClr val="BF9C75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100" b="1" dirty="0" err="1">
                <a:solidFill>
                  <a:srgbClr val="BF9C75"/>
                </a:solidFill>
                <a:latin typeface="Calibri"/>
                <a:ea typeface="Calibri"/>
                <a:cs typeface="Calibri"/>
                <a:sym typeface="Calibri"/>
              </a:rPr>
              <a:t>مشيط</a:t>
            </a:r>
            <a:endParaRPr sz="4100" b="1" dirty="0">
              <a:solidFill>
                <a:srgbClr val="BF9C7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1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الهادفة</a:t>
            </a:r>
            <a:r>
              <a:rPr lang="en-US" sz="4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1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إلى</a:t>
            </a:r>
            <a:r>
              <a:rPr lang="en-US" sz="4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1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الزيادة</a:t>
            </a:r>
            <a:r>
              <a:rPr lang="en-US" sz="4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1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في</a:t>
            </a:r>
            <a:r>
              <a:rPr lang="en-US" sz="4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1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البناء</a:t>
            </a:r>
            <a:r>
              <a:rPr lang="en-US" sz="4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1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التخصصي</a:t>
            </a:r>
            <a:r>
              <a:rPr lang="en-US" sz="4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1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للمرأة</a:t>
            </a:r>
            <a:r>
              <a:rPr lang="en-US" sz="4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1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بمختلف</a:t>
            </a:r>
            <a:r>
              <a:rPr lang="en-US" sz="4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1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شرائحها</a:t>
            </a:r>
            <a:r>
              <a:rPr lang="en-US" sz="4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1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اجتماعيا</a:t>
            </a:r>
            <a:r>
              <a:rPr lang="en-US" sz="4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1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وتربويا</a:t>
            </a:r>
            <a:r>
              <a:rPr lang="en-US" sz="4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1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وفكريا</a:t>
            </a:r>
            <a:r>
              <a:rPr lang="en-US" sz="4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1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بمؤسسية</a:t>
            </a:r>
            <a:r>
              <a:rPr lang="en-US" sz="4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1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احترافية</a:t>
            </a:r>
            <a:r>
              <a:rPr lang="en-US" sz="4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1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وشراكة</a:t>
            </a:r>
            <a:r>
              <a:rPr lang="en-US" sz="4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1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فاعلة</a:t>
            </a:r>
            <a:r>
              <a:rPr lang="en-US" sz="4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، </a:t>
            </a:r>
            <a:r>
              <a:rPr lang="en-US" sz="41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وفق</a:t>
            </a:r>
            <a:r>
              <a:rPr lang="en-US" sz="4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1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ثوابت</a:t>
            </a:r>
            <a:r>
              <a:rPr lang="en-US" sz="4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1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شرعية</a:t>
            </a:r>
            <a:r>
              <a:rPr lang="en-US" sz="4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1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وبرامج</a:t>
            </a:r>
            <a:r>
              <a:rPr lang="en-US" sz="4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1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نوعية</a:t>
            </a:r>
            <a:r>
              <a:rPr lang="en-US" sz="4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1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مميزة</a:t>
            </a:r>
            <a:r>
              <a:rPr lang="en-US" sz="4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4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"/>
          <p:cNvSpPr/>
          <p:nvPr/>
        </p:nvSpPr>
        <p:spPr>
          <a:xfrm>
            <a:off x="17156375" y="2204885"/>
            <a:ext cx="1131625" cy="7285741"/>
          </a:xfrm>
          <a:custGeom>
            <a:avLst/>
            <a:gdLst/>
            <a:ahLst/>
            <a:cxnLst/>
            <a:rect l="l" t="t" r="r" b="b"/>
            <a:pathLst>
              <a:path w="1131625" h="7285741" extrusionOk="0">
                <a:moveTo>
                  <a:pt x="0" y="0"/>
                </a:moveTo>
                <a:lnTo>
                  <a:pt x="1131625" y="0"/>
                </a:lnTo>
                <a:lnTo>
                  <a:pt x="1131625" y="7285741"/>
                </a:lnTo>
                <a:lnTo>
                  <a:pt x="0" y="728574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ar-SA"/>
          </a:p>
        </p:txBody>
      </p:sp>
      <p:sp>
        <p:nvSpPr>
          <p:cNvPr id="106" name="Google Shape;106;p1"/>
          <p:cNvSpPr/>
          <p:nvPr/>
        </p:nvSpPr>
        <p:spPr>
          <a:xfrm>
            <a:off x="17058029" y="2532345"/>
            <a:ext cx="1328317" cy="8433758"/>
          </a:xfrm>
          <a:custGeom>
            <a:avLst/>
            <a:gdLst/>
            <a:ahLst/>
            <a:cxnLst/>
            <a:rect l="l" t="t" r="r" b="b"/>
            <a:pathLst>
              <a:path w="1328317" h="8433758" extrusionOk="0">
                <a:moveTo>
                  <a:pt x="0" y="0"/>
                </a:moveTo>
                <a:lnTo>
                  <a:pt x="1328317" y="0"/>
                </a:lnTo>
                <a:lnTo>
                  <a:pt x="1328317" y="8433758"/>
                </a:lnTo>
                <a:lnTo>
                  <a:pt x="0" y="843375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ar-SA"/>
          </a:p>
        </p:txBody>
      </p:sp>
      <p:sp>
        <p:nvSpPr>
          <p:cNvPr id="107" name="Google Shape;107;p1"/>
          <p:cNvSpPr/>
          <p:nvPr/>
        </p:nvSpPr>
        <p:spPr>
          <a:xfrm>
            <a:off x="0" y="5520780"/>
            <a:ext cx="822133" cy="4932801"/>
          </a:xfrm>
          <a:custGeom>
            <a:avLst/>
            <a:gdLst/>
            <a:ahLst/>
            <a:cxnLst/>
            <a:rect l="l" t="t" r="r" b="b"/>
            <a:pathLst>
              <a:path w="822133" h="4932801" extrusionOk="0">
                <a:moveTo>
                  <a:pt x="0" y="0"/>
                </a:moveTo>
                <a:lnTo>
                  <a:pt x="822133" y="0"/>
                </a:lnTo>
                <a:lnTo>
                  <a:pt x="822133" y="4932800"/>
                </a:lnTo>
                <a:lnTo>
                  <a:pt x="0" y="49328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ar-SA"/>
          </a:p>
        </p:txBody>
      </p:sp>
      <p:sp>
        <p:nvSpPr>
          <p:cNvPr id="108" name="Google Shape;108;p1"/>
          <p:cNvSpPr/>
          <p:nvPr/>
        </p:nvSpPr>
        <p:spPr>
          <a:xfrm>
            <a:off x="557787" y="9641342"/>
            <a:ext cx="1159035" cy="645658"/>
          </a:xfrm>
          <a:custGeom>
            <a:avLst/>
            <a:gdLst/>
            <a:ahLst/>
            <a:cxnLst/>
            <a:rect l="l" t="t" r="r" b="b"/>
            <a:pathLst>
              <a:path w="1159035" h="645658" extrusionOk="0">
                <a:moveTo>
                  <a:pt x="0" y="0"/>
                </a:moveTo>
                <a:lnTo>
                  <a:pt x="1159035" y="0"/>
                </a:lnTo>
                <a:lnTo>
                  <a:pt x="1159035" y="645658"/>
                </a:lnTo>
                <a:lnTo>
                  <a:pt x="0" y="64565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ar-SA"/>
          </a:p>
        </p:txBody>
      </p:sp>
      <p:sp>
        <p:nvSpPr>
          <p:cNvPr id="109" name="Google Shape;109;p1"/>
          <p:cNvSpPr/>
          <p:nvPr/>
        </p:nvSpPr>
        <p:spPr>
          <a:xfrm>
            <a:off x="16176685" y="165884"/>
            <a:ext cx="1959378" cy="2190397"/>
          </a:xfrm>
          <a:custGeom>
            <a:avLst/>
            <a:gdLst/>
            <a:ahLst/>
            <a:cxnLst/>
            <a:rect l="l" t="t" r="r" b="b"/>
            <a:pathLst>
              <a:path w="1959378" h="2190397" extrusionOk="0">
                <a:moveTo>
                  <a:pt x="0" y="0"/>
                </a:moveTo>
                <a:lnTo>
                  <a:pt x="1959379" y="0"/>
                </a:lnTo>
                <a:lnTo>
                  <a:pt x="1959379" y="2190397"/>
                </a:lnTo>
                <a:lnTo>
                  <a:pt x="0" y="219039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ar-SA"/>
          </a:p>
        </p:txBody>
      </p:sp>
      <p:sp>
        <p:nvSpPr>
          <p:cNvPr id="110" name="Google Shape;110;p1"/>
          <p:cNvSpPr txBox="1"/>
          <p:nvPr/>
        </p:nvSpPr>
        <p:spPr>
          <a:xfrm>
            <a:off x="5221725" y="1251650"/>
            <a:ext cx="7111200" cy="158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300" b="1" dirty="0" err="1">
                <a:solidFill>
                  <a:srgbClr val="BF9C75"/>
                </a:solidFill>
                <a:latin typeface="Calibri"/>
                <a:ea typeface="Calibri"/>
                <a:cs typeface="Calibri"/>
                <a:sym typeface="Calibri"/>
              </a:rPr>
              <a:t>التعريف</a:t>
            </a:r>
            <a:r>
              <a:rPr lang="en-US" sz="4300" b="1" dirty="0">
                <a:solidFill>
                  <a:srgbClr val="BF9C75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300" b="1" dirty="0" err="1">
                <a:solidFill>
                  <a:srgbClr val="BF9C75"/>
                </a:solidFill>
                <a:latin typeface="Calibri"/>
                <a:ea typeface="Calibri"/>
                <a:cs typeface="Calibri"/>
                <a:sym typeface="Calibri"/>
              </a:rPr>
              <a:t>ببرنامج</a:t>
            </a:r>
            <a:r>
              <a:rPr lang="en-US" sz="4300" b="1" dirty="0">
                <a:solidFill>
                  <a:srgbClr val="BF9C75"/>
                </a:solidFill>
                <a:latin typeface="Calibri"/>
                <a:ea typeface="Calibri"/>
                <a:cs typeface="Calibri"/>
                <a:sym typeface="Calibri"/>
              </a:rPr>
              <a:t> قطوف دانية.</a:t>
            </a:r>
            <a:endParaRPr sz="4300" b="1" dirty="0">
              <a:solidFill>
                <a:srgbClr val="BF9C7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1"/>
          <p:cNvSpPr txBox="1"/>
          <p:nvPr/>
        </p:nvSpPr>
        <p:spPr>
          <a:xfrm>
            <a:off x="2639031" y="2999637"/>
            <a:ext cx="12602100" cy="14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سلسلة</a:t>
            </a:r>
            <a:r>
              <a:rPr lang="en-US" sz="4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من</a:t>
            </a:r>
            <a:r>
              <a:rPr lang="en-US" sz="4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اللقاءات</a:t>
            </a:r>
            <a:r>
              <a:rPr lang="en-US" sz="4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الدينية</a:t>
            </a:r>
            <a:r>
              <a:rPr lang="en-US" sz="4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التي</a:t>
            </a:r>
            <a:r>
              <a:rPr lang="en-US" sz="4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تُنظمها</a:t>
            </a:r>
            <a:r>
              <a:rPr lang="en-US" sz="4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جمعية</a:t>
            </a:r>
            <a:r>
              <a:rPr lang="en-US" sz="4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الرائدة</a:t>
            </a:r>
            <a:r>
              <a:rPr lang="en-US" sz="4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النسائية</a:t>
            </a:r>
            <a:r>
              <a:rPr lang="en-US" sz="4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الاجتماعية</a:t>
            </a:r>
            <a:r>
              <a:rPr lang="en-US" sz="4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مع</a:t>
            </a:r>
            <a:r>
              <a:rPr lang="en-US" sz="4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عدة</a:t>
            </a:r>
            <a:r>
              <a:rPr lang="en-US" sz="4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مُدربات</a:t>
            </a:r>
            <a:r>
              <a:rPr lang="en-US" sz="4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تهدف</a:t>
            </a:r>
            <a:r>
              <a:rPr lang="en-US" sz="4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إلى</a:t>
            </a:r>
            <a:r>
              <a:rPr lang="en-US" sz="4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زيادة</a:t>
            </a:r>
            <a:r>
              <a:rPr lang="en-US" sz="4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الوعي</a:t>
            </a:r>
            <a:r>
              <a:rPr lang="en-US" sz="4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وتثقيف</a:t>
            </a:r>
            <a:r>
              <a:rPr lang="en-US" sz="4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المرأة</a:t>
            </a:r>
            <a:r>
              <a:rPr lang="en-US" sz="4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في</a:t>
            </a:r>
            <a:r>
              <a:rPr lang="en-US" sz="4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المجال</a:t>
            </a:r>
            <a:r>
              <a:rPr lang="en-US" sz="4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الشرعي</a:t>
            </a:r>
            <a:r>
              <a:rPr lang="en-US" sz="4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4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1"/>
          <p:cNvSpPr txBox="1"/>
          <p:nvPr/>
        </p:nvSpPr>
        <p:spPr>
          <a:xfrm>
            <a:off x="10099252" y="5122805"/>
            <a:ext cx="5822400" cy="144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900" b="1" dirty="0" err="1">
                <a:solidFill>
                  <a:srgbClr val="BF9C75"/>
                </a:solidFill>
                <a:latin typeface="Calibri"/>
                <a:ea typeface="Calibri"/>
                <a:cs typeface="Calibri"/>
                <a:sym typeface="Calibri"/>
              </a:rPr>
              <a:t>أهداف</a:t>
            </a:r>
            <a:r>
              <a:rPr lang="en-US" sz="3900" b="1" dirty="0">
                <a:solidFill>
                  <a:srgbClr val="BF9C75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900" b="1" dirty="0" err="1">
                <a:solidFill>
                  <a:srgbClr val="BF9C75"/>
                </a:solidFill>
                <a:latin typeface="Calibri"/>
                <a:ea typeface="Calibri"/>
                <a:cs typeface="Calibri"/>
                <a:sym typeface="Calibri"/>
              </a:rPr>
              <a:t>برنامج</a:t>
            </a:r>
            <a:r>
              <a:rPr lang="en-US" sz="3900" b="1" dirty="0">
                <a:solidFill>
                  <a:srgbClr val="BF9C75"/>
                </a:solidFill>
                <a:latin typeface="Calibri"/>
                <a:ea typeface="Calibri"/>
                <a:cs typeface="Calibri"/>
                <a:sym typeface="Calibri"/>
              </a:rPr>
              <a:t> قطوف دانية:</a:t>
            </a:r>
            <a:endParaRPr sz="3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1"/>
          <p:cNvSpPr txBox="1"/>
          <p:nvPr/>
        </p:nvSpPr>
        <p:spPr>
          <a:xfrm>
            <a:off x="3340715" y="5835571"/>
            <a:ext cx="12289200" cy="135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41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1/ </a:t>
            </a:r>
            <a:r>
              <a:rPr lang="en-US" sz="41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نشر</a:t>
            </a:r>
            <a:r>
              <a:rPr lang="en-US" sz="41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1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المفاهيم</a:t>
            </a:r>
            <a:r>
              <a:rPr lang="en-US" sz="41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1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الشرعية</a:t>
            </a:r>
            <a:r>
              <a:rPr lang="en-US" sz="41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1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لدى</a:t>
            </a:r>
            <a:r>
              <a:rPr lang="en-US" sz="41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1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النساء</a:t>
            </a:r>
            <a:r>
              <a:rPr lang="en-US" sz="41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.</a:t>
            </a:r>
            <a:endParaRPr sz="41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41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2/ </a:t>
            </a:r>
            <a:r>
              <a:rPr lang="en-US" sz="41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التوعية</a:t>
            </a:r>
            <a:r>
              <a:rPr lang="en-US" sz="41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1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بفضل</a:t>
            </a:r>
            <a:r>
              <a:rPr lang="en-US" sz="41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1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عشر</a:t>
            </a:r>
            <a:r>
              <a:rPr lang="en-US" sz="41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1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ذي</a:t>
            </a:r>
            <a:r>
              <a:rPr lang="en-US" sz="41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1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الحجة</a:t>
            </a:r>
            <a:r>
              <a:rPr lang="en-US" sz="41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.</a:t>
            </a:r>
            <a:endParaRPr sz="41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41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3/ </a:t>
            </a:r>
            <a:r>
              <a:rPr lang="en-US" sz="41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تحقيق</a:t>
            </a:r>
            <a:r>
              <a:rPr lang="en-US" sz="41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1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تعظيم</a:t>
            </a:r>
            <a:r>
              <a:rPr lang="en-US" sz="41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1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الله</a:t>
            </a:r>
            <a:r>
              <a:rPr lang="en-US" sz="41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1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تعالى</a:t>
            </a:r>
            <a:r>
              <a:rPr lang="en-US" sz="41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1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في</a:t>
            </a:r>
            <a:r>
              <a:rPr lang="en-US" sz="41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1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موسم</a:t>
            </a:r>
            <a:r>
              <a:rPr lang="en-US" sz="41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1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الحج</a:t>
            </a:r>
            <a:r>
              <a:rPr lang="en-US" sz="41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1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وتهيئة</a:t>
            </a:r>
            <a:r>
              <a:rPr lang="en-US" sz="41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1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النفس</a:t>
            </a:r>
            <a:r>
              <a:rPr lang="en-US" sz="41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1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له</a:t>
            </a:r>
            <a:r>
              <a:rPr lang="en-US" sz="41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41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41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4/ </a:t>
            </a:r>
            <a:r>
              <a:rPr lang="en-US" sz="41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الاستثمار</a:t>
            </a:r>
            <a:r>
              <a:rPr lang="en-US" sz="41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1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الأمثل</a:t>
            </a:r>
            <a:r>
              <a:rPr lang="en-US" sz="41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1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للوقت</a:t>
            </a:r>
            <a:r>
              <a:rPr lang="en-US" sz="41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1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بما</a:t>
            </a:r>
            <a:r>
              <a:rPr lang="en-US" sz="41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1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ينفع</a:t>
            </a:r>
            <a:r>
              <a:rPr lang="en-US" sz="41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1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المسلم</a:t>
            </a:r>
            <a:r>
              <a:rPr lang="en-US" sz="41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1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في</a:t>
            </a:r>
            <a:r>
              <a:rPr lang="en-US" sz="41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1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عشر</a:t>
            </a:r>
            <a:r>
              <a:rPr lang="en-US" sz="41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1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ذي</a:t>
            </a:r>
            <a:r>
              <a:rPr lang="en-US" sz="41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1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الحجة</a:t>
            </a:r>
            <a:r>
              <a:rPr lang="en-US" sz="41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3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2e5bcb41a26_0_16"/>
          <p:cNvSpPr/>
          <p:nvPr/>
        </p:nvSpPr>
        <p:spPr>
          <a:xfrm>
            <a:off x="17156375" y="2204885"/>
            <a:ext cx="1131625" cy="7285741"/>
          </a:xfrm>
          <a:custGeom>
            <a:avLst/>
            <a:gdLst/>
            <a:ahLst/>
            <a:cxnLst/>
            <a:rect l="l" t="t" r="r" b="b"/>
            <a:pathLst>
              <a:path w="1131625" h="7285741" extrusionOk="0">
                <a:moveTo>
                  <a:pt x="0" y="0"/>
                </a:moveTo>
                <a:lnTo>
                  <a:pt x="1131625" y="0"/>
                </a:lnTo>
                <a:lnTo>
                  <a:pt x="1131625" y="7285741"/>
                </a:lnTo>
                <a:lnTo>
                  <a:pt x="0" y="728574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ar-SA"/>
          </a:p>
        </p:txBody>
      </p:sp>
      <p:sp>
        <p:nvSpPr>
          <p:cNvPr id="119" name="Google Shape;119;g2e5bcb41a26_0_16"/>
          <p:cNvSpPr/>
          <p:nvPr/>
        </p:nvSpPr>
        <p:spPr>
          <a:xfrm>
            <a:off x="17058029" y="2532345"/>
            <a:ext cx="1328317" cy="8433758"/>
          </a:xfrm>
          <a:custGeom>
            <a:avLst/>
            <a:gdLst/>
            <a:ahLst/>
            <a:cxnLst/>
            <a:rect l="l" t="t" r="r" b="b"/>
            <a:pathLst>
              <a:path w="1328317" h="8433758" extrusionOk="0">
                <a:moveTo>
                  <a:pt x="0" y="0"/>
                </a:moveTo>
                <a:lnTo>
                  <a:pt x="1328317" y="0"/>
                </a:lnTo>
                <a:lnTo>
                  <a:pt x="1328317" y="8433758"/>
                </a:lnTo>
                <a:lnTo>
                  <a:pt x="0" y="843375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ar-SA"/>
          </a:p>
        </p:txBody>
      </p:sp>
      <p:sp>
        <p:nvSpPr>
          <p:cNvPr id="120" name="Google Shape;120;g2e5bcb41a26_0_16"/>
          <p:cNvSpPr/>
          <p:nvPr/>
        </p:nvSpPr>
        <p:spPr>
          <a:xfrm>
            <a:off x="0" y="5520780"/>
            <a:ext cx="822133" cy="4932801"/>
          </a:xfrm>
          <a:custGeom>
            <a:avLst/>
            <a:gdLst/>
            <a:ahLst/>
            <a:cxnLst/>
            <a:rect l="l" t="t" r="r" b="b"/>
            <a:pathLst>
              <a:path w="822133" h="4932801" extrusionOk="0">
                <a:moveTo>
                  <a:pt x="0" y="0"/>
                </a:moveTo>
                <a:lnTo>
                  <a:pt x="822133" y="0"/>
                </a:lnTo>
                <a:lnTo>
                  <a:pt x="822133" y="4932800"/>
                </a:lnTo>
                <a:lnTo>
                  <a:pt x="0" y="49328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ar-SA"/>
          </a:p>
        </p:txBody>
      </p:sp>
      <p:sp>
        <p:nvSpPr>
          <p:cNvPr id="121" name="Google Shape;121;g2e5bcb41a26_0_16"/>
          <p:cNvSpPr/>
          <p:nvPr/>
        </p:nvSpPr>
        <p:spPr>
          <a:xfrm>
            <a:off x="557787" y="9641342"/>
            <a:ext cx="1159035" cy="645658"/>
          </a:xfrm>
          <a:custGeom>
            <a:avLst/>
            <a:gdLst/>
            <a:ahLst/>
            <a:cxnLst/>
            <a:rect l="l" t="t" r="r" b="b"/>
            <a:pathLst>
              <a:path w="1159035" h="645658" extrusionOk="0">
                <a:moveTo>
                  <a:pt x="0" y="0"/>
                </a:moveTo>
                <a:lnTo>
                  <a:pt x="1159035" y="0"/>
                </a:lnTo>
                <a:lnTo>
                  <a:pt x="1159035" y="645658"/>
                </a:lnTo>
                <a:lnTo>
                  <a:pt x="0" y="64565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ar-SA"/>
          </a:p>
        </p:txBody>
      </p:sp>
      <p:sp>
        <p:nvSpPr>
          <p:cNvPr id="122" name="Google Shape;122;g2e5bcb41a26_0_16"/>
          <p:cNvSpPr/>
          <p:nvPr/>
        </p:nvSpPr>
        <p:spPr>
          <a:xfrm>
            <a:off x="16176685" y="165884"/>
            <a:ext cx="1959378" cy="2190397"/>
          </a:xfrm>
          <a:custGeom>
            <a:avLst/>
            <a:gdLst/>
            <a:ahLst/>
            <a:cxnLst/>
            <a:rect l="l" t="t" r="r" b="b"/>
            <a:pathLst>
              <a:path w="1959378" h="2190397" extrusionOk="0">
                <a:moveTo>
                  <a:pt x="0" y="0"/>
                </a:moveTo>
                <a:lnTo>
                  <a:pt x="1959379" y="0"/>
                </a:lnTo>
                <a:lnTo>
                  <a:pt x="1959379" y="2190397"/>
                </a:lnTo>
                <a:lnTo>
                  <a:pt x="0" y="219039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ar-SA"/>
          </a:p>
        </p:txBody>
      </p:sp>
      <p:sp>
        <p:nvSpPr>
          <p:cNvPr id="123" name="Google Shape;123;g2e5bcb41a26_0_16"/>
          <p:cNvSpPr txBox="1"/>
          <p:nvPr/>
        </p:nvSpPr>
        <p:spPr>
          <a:xfrm>
            <a:off x="5228675" y="1481775"/>
            <a:ext cx="6651000" cy="87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300">
                <a:solidFill>
                  <a:srgbClr val="BF9C75"/>
                </a:solidFill>
                <a:latin typeface="Calibri"/>
                <a:ea typeface="Calibri"/>
                <a:cs typeface="Calibri"/>
                <a:sym typeface="Calibri"/>
              </a:rPr>
              <a:t>الهيكل التنظيمي.</a:t>
            </a:r>
            <a:endParaRPr sz="5300">
              <a:solidFill>
                <a:srgbClr val="BF9C7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Google Shape;124;g2e5bcb41a26_0_16"/>
          <p:cNvSpPr txBox="1"/>
          <p:nvPr/>
        </p:nvSpPr>
        <p:spPr>
          <a:xfrm>
            <a:off x="10521725" y="3279400"/>
            <a:ext cx="3958200" cy="16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800" b="1">
                <a:solidFill>
                  <a:schemeClr val="dk1"/>
                </a:solidFill>
              </a:rPr>
              <a:t>مشرفة البرنامج:</a:t>
            </a:r>
            <a:endParaRPr sz="3800" b="1">
              <a:solidFill>
                <a:schemeClr val="dk1"/>
              </a:solidFill>
            </a:endParaRPr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800" b="1">
                <a:solidFill>
                  <a:srgbClr val="BF9C75"/>
                </a:solidFill>
              </a:rPr>
              <a:t>أ.ليان القحطاني .</a:t>
            </a:r>
            <a:endParaRPr sz="3800" b="1">
              <a:solidFill>
                <a:srgbClr val="BF9C75"/>
              </a:solidFill>
            </a:endParaRPr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 sz="3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Google Shape;125;g2e5bcb41a26_0_16"/>
          <p:cNvSpPr txBox="1"/>
          <p:nvPr/>
        </p:nvSpPr>
        <p:spPr>
          <a:xfrm>
            <a:off x="2398100" y="3429000"/>
            <a:ext cx="3958200" cy="87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800" b="1">
                <a:solidFill>
                  <a:schemeClr val="dk1"/>
                </a:solidFill>
              </a:rPr>
              <a:t>المديرة التنفيذية:</a:t>
            </a:r>
            <a:endParaRPr sz="3800" b="1">
              <a:solidFill>
                <a:schemeClr val="dk1"/>
              </a:solidFill>
            </a:endParaRPr>
          </a:p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800" b="1">
                <a:solidFill>
                  <a:srgbClr val="BF9C75"/>
                </a:solidFill>
              </a:rPr>
              <a:t>أ. فاطمة المالكي </a:t>
            </a:r>
            <a:r>
              <a:rPr lang="en-US" sz="3800" b="1">
                <a:solidFill>
                  <a:schemeClr val="dk1"/>
                </a:solidFill>
              </a:rPr>
              <a:t>.</a:t>
            </a:r>
            <a:endParaRPr sz="3800" b="1">
              <a:solidFill>
                <a:schemeClr val="dk1"/>
              </a:solidFill>
            </a:endParaRPr>
          </a:p>
        </p:txBody>
      </p:sp>
      <p:sp>
        <p:nvSpPr>
          <p:cNvPr id="126" name="Google Shape;126;g2e5bcb41a26_0_16"/>
          <p:cNvSpPr txBox="1"/>
          <p:nvPr/>
        </p:nvSpPr>
        <p:spPr>
          <a:xfrm>
            <a:off x="10912950" y="6895350"/>
            <a:ext cx="4570200" cy="135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800" b="1">
                <a:solidFill>
                  <a:schemeClr val="dk1"/>
                </a:solidFill>
              </a:rPr>
              <a:t>المنسقة الإعلامية:</a:t>
            </a:r>
            <a:endParaRPr sz="3800" b="1">
              <a:solidFill>
                <a:schemeClr val="dk1"/>
              </a:solidFill>
            </a:endParaRPr>
          </a:p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800" b="1">
                <a:solidFill>
                  <a:srgbClr val="BF9C75"/>
                </a:solidFill>
              </a:rPr>
              <a:t>أ. رغد الشهري .</a:t>
            </a:r>
            <a:endParaRPr sz="3800" b="1">
              <a:solidFill>
                <a:srgbClr val="BF9C75"/>
              </a:solidFill>
            </a:endParaRPr>
          </a:p>
        </p:txBody>
      </p:sp>
      <p:sp>
        <p:nvSpPr>
          <p:cNvPr id="127" name="Google Shape;127;g2e5bcb41a26_0_16"/>
          <p:cNvSpPr txBox="1"/>
          <p:nvPr/>
        </p:nvSpPr>
        <p:spPr>
          <a:xfrm>
            <a:off x="1797350" y="6972300"/>
            <a:ext cx="5159700" cy="135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800" b="1"/>
              <a:t>مصممة جرافيك:</a:t>
            </a:r>
            <a:endParaRPr sz="3800" b="1"/>
          </a:p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800" b="1"/>
              <a:t>أ. ريم العامري .</a:t>
            </a:r>
            <a:endParaRPr sz="3800" b="1"/>
          </a:p>
        </p:txBody>
      </p:sp>
      <p:sp>
        <p:nvSpPr>
          <p:cNvPr id="128" name="Google Shape;128;g2e5bcb41a26_0_16"/>
          <p:cNvSpPr/>
          <p:nvPr/>
        </p:nvSpPr>
        <p:spPr>
          <a:xfrm>
            <a:off x="6355725" y="2632725"/>
            <a:ext cx="1587900" cy="2025000"/>
          </a:xfrm>
          <a:prstGeom prst="leftUpArrow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g2e5bcb41a26_0_16"/>
          <p:cNvSpPr/>
          <p:nvPr/>
        </p:nvSpPr>
        <p:spPr>
          <a:xfrm flipH="1">
            <a:off x="9339350" y="2632725"/>
            <a:ext cx="1757700" cy="2025000"/>
          </a:xfrm>
          <a:prstGeom prst="leftUpArrow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BF9C7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g2e5bcb41a26_0_16"/>
          <p:cNvSpPr/>
          <p:nvPr/>
        </p:nvSpPr>
        <p:spPr>
          <a:xfrm flipH="1">
            <a:off x="9606800" y="6181725"/>
            <a:ext cx="1757700" cy="2025000"/>
          </a:xfrm>
          <a:prstGeom prst="leftUpArrow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g2e5bcb41a26_0_16"/>
          <p:cNvSpPr/>
          <p:nvPr/>
        </p:nvSpPr>
        <p:spPr>
          <a:xfrm>
            <a:off x="5948625" y="6301800"/>
            <a:ext cx="1757700" cy="2025000"/>
          </a:xfrm>
          <a:prstGeom prst="leftUpArrow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FFFFFF">
                <a:alpha val="49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2e97334bc4e_0_0"/>
          <p:cNvSpPr/>
          <p:nvPr/>
        </p:nvSpPr>
        <p:spPr>
          <a:xfrm>
            <a:off x="17156375" y="2204885"/>
            <a:ext cx="1131625" cy="7285741"/>
          </a:xfrm>
          <a:custGeom>
            <a:avLst/>
            <a:gdLst/>
            <a:ahLst/>
            <a:cxnLst/>
            <a:rect l="l" t="t" r="r" b="b"/>
            <a:pathLst>
              <a:path w="1131625" h="7285741" extrusionOk="0">
                <a:moveTo>
                  <a:pt x="0" y="0"/>
                </a:moveTo>
                <a:lnTo>
                  <a:pt x="1131625" y="0"/>
                </a:lnTo>
                <a:lnTo>
                  <a:pt x="1131625" y="7285741"/>
                </a:lnTo>
                <a:lnTo>
                  <a:pt x="0" y="728574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ar-SA"/>
          </a:p>
        </p:txBody>
      </p:sp>
      <p:sp>
        <p:nvSpPr>
          <p:cNvPr id="161" name="Google Shape;161;g2e97334bc4e_0_0"/>
          <p:cNvSpPr/>
          <p:nvPr/>
        </p:nvSpPr>
        <p:spPr>
          <a:xfrm>
            <a:off x="17058029" y="2532345"/>
            <a:ext cx="1328317" cy="8433758"/>
          </a:xfrm>
          <a:custGeom>
            <a:avLst/>
            <a:gdLst/>
            <a:ahLst/>
            <a:cxnLst/>
            <a:rect l="l" t="t" r="r" b="b"/>
            <a:pathLst>
              <a:path w="1328317" h="8433758" extrusionOk="0">
                <a:moveTo>
                  <a:pt x="0" y="0"/>
                </a:moveTo>
                <a:lnTo>
                  <a:pt x="1328317" y="0"/>
                </a:lnTo>
                <a:lnTo>
                  <a:pt x="1328317" y="8433758"/>
                </a:lnTo>
                <a:lnTo>
                  <a:pt x="0" y="843375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ar-SA"/>
          </a:p>
        </p:txBody>
      </p:sp>
      <p:sp>
        <p:nvSpPr>
          <p:cNvPr id="162" name="Google Shape;162;g2e97334bc4e_0_0"/>
          <p:cNvSpPr/>
          <p:nvPr/>
        </p:nvSpPr>
        <p:spPr>
          <a:xfrm>
            <a:off x="0" y="5520780"/>
            <a:ext cx="822133" cy="4932801"/>
          </a:xfrm>
          <a:custGeom>
            <a:avLst/>
            <a:gdLst/>
            <a:ahLst/>
            <a:cxnLst/>
            <a:rect l="l" t="t" r="r" b="b"/>
            <a:pathLst>
              <a:path w="822133" h="4932801" extrusionOk="0">
                <a:moveTo>
                  <a:pt x="0" y="0"/>
                </a:moveTo>
                <a:lnTo>
                  <a:pt x="822133" y="0"/>
                </a:lnTo>
                <a:lnTo>
                  <a:pt x="822133" y="4932800"/>
                </a:lnTo>
                <a:lnTo>
                  <a:pt x="0" y="49328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ar-SA"/>
          </a:p>
        </p:txBody>
      </p:sp>
      <p:sp>
        <p:nvSpPr>
          <p:cNvPr id="163" name="Google Shape;163;g2e97334bc4e_0_0"/>
          <p:cNvSpPr/>
          <p:nvPr/>
        </p:nvSpPr>
        <p:spPr>
          <a:xfrm>
            <a:off x="557787" y="9641342"/>
            <a:ext cx="1159035" cy="645658"/>
          </a:xfrm>
          <a:custGeom>
            <a:avLst/>
            <a:gdLst/>
            <a:ahLst/>
            <a:cxnLst/>
            <a:rect l="l" t="t" r="r" b="b"/>
            <a:pathLst>
              <a:path w="1159035" h="645658" extrusionOk="0">
                <a:moveTo>
                  <a:pt x="0" y="0"/>
                </a:moveTo>
                <a:lnTo>
                  <a:pt x="1159035" y="0"/>
                </a:lnTo>
                <a:lnTo>
                  <a:pt x="1159035" y="645658"/>
                </a:lnTo>
                <a:lnTo>
                  <a:pt x="0" y="64565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ar-SA"/>
          </a:p>
        </p:txBody>
      </p:sp>
      <p:sp>
        <p:nvSpPr>
          <p:cNvPr id="164" name="Google Shape;164;g2e97334bc4e_0_0"/>
          <p:cNvSpPr/>
          <p:nvPr/>
        </p:nvSpPr>
        <p:spPr>
          <a:xfrm>
            <a:off x="16176685" y="165884"/>
            <a:ext cx="1959378" cy="2190397"/>
          </a:xfrm>
          <a:custGeom>
            <a:avLst/>
            <a:gdLst/>
            <a:ahLst/>
            <a:cxnLst/>
            <a:rect l="l" t="t" r="r" b="b"/>
            <a:pathLst>
              <a:path w="1959378" h="2190397" extrusionOk="0">
                <a:moveTo>
                  <a:pt x="0" y="0"/>
                </a:moveTo>
                <a:lnTo>
                  <a:pt x="1959379" y="0"/>
                </a:lnTo>
                <a:lnTo>
                  <a:pt x="1959379" y="2190397"/>
                </a:lnTo>
                <a:lnTo>
                  <a:pt x="0" y="219039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ar-SA"/>
          </a:p>
        </p:txBody>
      </p:sp>
      <p:sp>
        <p:nvSpPr>
          <p:cNvPr id="165" name="Google Shape;165;g2e97334bc4e_0_0"/>
          <p:cNvSpPr txBox="1"/>
          <p:nvPr/>
        </p:nvSpPr>
        <p:spPr>
          <a:xfrm>
            <a:off x="4572000" y="1619775"/>
            <a:ext cx="7571400" cy="73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200" b="1" dirty="0">
                <a:solidFill>
                  <a:srgbClr val="BF9C75"/>
                </a:solidFill>
                <a:latin typeface="Calibri"/>
                <a:ea typeface="Calibri"/>
                <a:cs typeface="Calibri"/>
                <a:sym typeface="Calibri"/>
              </a:rPr>
              <a:t>التقرير </a:t>
            </a:r>
            <a:r>
              <a:rPr lang="en-US" sz="5200" b="1" dirty="0" err="1">
                <a:solidFill>
                  <a:srgbClr val="BF9C75"/>
                </a:solidFill>
                <a:latin typeface="Calibri"/>
                <a:ea typeface="Calibri"/>
                <a:cs typeface="Calibri"/>
                <a:sym typeface="Calibri"/>
              </a:rPr>
              <a:t>التفصيلي</a:t>
            </a:r>
            <a:r>
              <a:rPr lang="en-US" sz="5200" b="1" dirty="0">
                <a:solidFill>
                  <a:srgbClr val="BF9C75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5200" b="1" dirty="0" err="1">
                <a:solidFill>
                  <a:srgbClr val="BF9C75"/>
                </a:solidFill>
                <a:latin typeface="Calibri"/>
                <a:ea typeface="Calibri"/>
                <a:cs typeface="Calibri"/>
                <a:sym typeface="Calibri"/>
              </a:rPr>
              <a:t>للبرنامج</a:t>
            </a:r>
            <a:r>
              <a:rPr lang="en-US" sz="5200" b="1" dirty="0">
                <a:solidFill>
                  <a:srgbClr val="BF9C75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5200" b="1" dirty="0">
              <a:solidFill>
                <a:srgbClr val="BF9C7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g2e97334bc4e_0_0"/>
          <p:cNvSpPr txBox="1"/>
          <p:nvPr/>
        </p:nvSpPr>
        <p:spPr>
          <a:xfrm>
            <a:off x="8151350" y="3415200"/>
            <a:ext cx="3843300" cy="257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" name="Google Shape;167;g2e97334bc4e_0_0"/>
          <p:cNvSpPr txBox="1"/>
          <p:nvPr/>
        </p:nvSpPr>
        <p:spPr>
          <a:xfrm>
            <a:off x="2490050" y="3461225"/>
            <a:ext cx="12358200" cy="469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 sz="41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68" name="Google Shape;168;g2e97334bc4e_0_0"/>
          <p:cNvGraphicFramePr/>
          <p:nvPr/>
        </p:nvGraphicFramePr>
        <p:xfrm>
          <a:off x="3146425" y="2915525"/>
          <a:ext cx="10422550" cy="4010550"/>
        </p:xfrm>
        <a:graphic>
          <a:graphicData uri="http://schemas.openxmlformats.org/drawingml/2006/table">
            <a:tbl>
              <a:tblPr>
                <a:noFill/>
                <a:tableStyleId>{FC22DFFF-403B-4175-A109-28E809E4B95D}</a:tableStyleId>
              </a:tblPr>
              <a:tblGrid>
                <a:gridCol w="5211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11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35050"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500" b="1"/>
                        <a:t>6281 مستفيدة.</a:t>
                      </a:r>
                      <a:endParaRPr sz="3500" b="1"/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400" b="1"/>
                        <a:t>عدد مستفيدات البرنامج.</a:t>
                      </a:r>
                      <a:endParaRPr sz="3400" b="1"/>
                    </a:p>
                  </a:txBody>
                  <a:tcPr marL="91425" marR="91425" marT="91425" marB="914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10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000" b="1"/>
                        <a:t>                    89% </a:t>
                      </a:r>
                      <a:endParaRPr sz="3000" b="1"/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300" b="1">
                          <a:solidFill>
                            <a:schemeClr val="dk1"/>
                          </a:solidFill>
                        </a:rPr>
                        <a:t>  نسبة رضا المستفيدات.</a:t>
                      </a:r>
                      <a:endParaRPr sz="3300" b="1"/>
                    </a:p>
                  </a:txBody>
                  <a:tcPr marL="91425" marR="91425" marT="91425" marB="914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1325"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000" b="1" dirty="0"/>
                        <a:t>3 </a:t>
                      </a:r>
                      <a:r>
                        <a:rPr lang="en-US" sz="3000" b="1" dirty="0" err="1"/>
                        <a:t>دول</a:t>
                      </a:r>
                      <a:r>
                        <a:rPr lang="en-US" sz="3000" b="1" dirty="0"/>
                        <a:t>.</a:t>
                      </a:r>
                      <a:endParaRPr sz="3000" b="1" dirty="0"/>
                    </a:p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000" b="1" dirty="0"/>
                        <a:t>12 </a:t>
                      </a:r>
                      <a:r>
                        <a:rPr lang="en-US" sz="3000" b="1" dirty="0" err="1"/>
                        <a:t>مدينة</a:t>
                      </a:r>
                      <a:r>
                        <a:rPr lang="en-US" sz="3000" b="1" dirty="0"/>
                        <a:t>.</a:t>
                      </a:r>
                      <a:endParaRPr sz="3000" b="1" dirty="0"/>
                    </a:p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000" b="1" dirty="0"/>
                        <a:t>20 </a:t>
                      </a:r>
                      <a:r>
                        <a:rPr lang="en-US" sz="3000" b="1" dirty="0" err="1"/>
                        <a:t>حي</a:t>
                      </a:r>
                      <a:r>
                        <a:rPr lang="en-US" sz="3000" b="1" dirty="0"/>
                        <a:t>.</a:t>
                      </a:r>
                      <a:endParaRPr sz="3000" b="1" dirty="0"/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400" b="1" dirty="0" err="1"/>
                        <a:t>الدول</a:t>
                      </a:r>
                      <a:r>
                        <a:rPr lang="en-US" sz="3400" b="1" dirty="0"/>
                        <a:t>- </a:t>
                      </a:r>
                      <a:r>
                        <a:rPr lang="en-US" sz="3400" b="1" dirty="0" err="1"/>
                        <a:t>المدن</a:t>
                      </a:r>
                      <a:r>
                        <a:rPr lang="en-US" sz="3400" b="1" dirty="0"/>
                        <a:t>- </a:t>
                      </a:r>
                      <a:r>
                        <a:rPr lang="en-US" sz="3400" b="1" dirty="0" err="1"/>
                        <a:t>الاحياء</a:t>
                      </a:r>
                      <a:r>
                        <a:rPr lang="en-US" sz="3400" b="1" dirty="0"/>
                        <a:t> .</a:t>
                      </a:r>
                      <a:endParaRPr sz="3400" b="1" dirty="0"/>
                    </a:p>
                  </a:txBody>
                  <a:tcPr marL="91425" marR="91425" marT="91425" marB="914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69" name="Google Shape;169;g2e97334bc4e_0_0"/>
          <p:cNvSpPr txBox="1"/>
          <p:nvPr/>
        </p:nvSpPr>
        <p:spPr>
          <a:xfrm>
            <a:off x="37059025" y="7060500"/>
            <a:ext cx="3682200" cy="41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3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مصاريف البرنامج :</a:t>
            </a:r>
            <a:endParaRPr sz="33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2e7e97a1d97_0_81"/>
          <p:cNvSpPr/>
          <p:nvPr/>
        </p:nvSpPr>
        <p:spPr>
          <a:xfrm>
            <a:off x="17156375" y="2204885"/>
            <a:ext cx="1131625" cy="7285741"/>
          </a:xfrm>
          <a:custGeom>
            <a:avLst/>
            <a:gdLst/>
            <a:ahLst/>
            <a:cxnLst/>
            <a:rect l="l" t="t" r="r" b="b"/>
            <a:pathLst>
              <a:path w="1131625" h="7285741" extrusionOk="0">
                <a:moveTo>
                  <a:pt x="0" y="0"/>
                </a:moveTo>
                <a:lnTo>
                  <a:pt x="1131625" y="0"/>
                </a:lnTo>
                <a:lnTo>
                  <a:pt x="1131625" y="7285741"/>
                </a:lnTo>
                <a:lnTo>
                  <a:pt x="0" y="728574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ar-SA"/>
          </a:p>
        </p:txBody>
      </p:sp>
      <p:sp>
        <p:nvSpPr>
          <p:cNvPr id="205" name="Google Shape;205;g2e7e97a1d97_0_81"/>
          <p:cNvSpPr/>
          <p:nvPr/>
        </p:nvSpPr>
        <p:spPr>
          <a:xfrm>
            <a:off x="17058029" y="2532345"/>
            <a:ext cx="1328317" cy="8433758"/>
          </a:xfrm>
          <a:custGeom>
            <a:avLst/>
            <a:gdLst/>
            <a:ahLst/>
            <a:cxnLst/>
            <a:rect l="l" t="t" r="r" b="b"/>
            <a:pathLst>
              <a:path w="1328317" h="8433758" extrusionOk="0">
                <a:moveTo>
                  <a:pt x="0" y="0"/>
                </a:moveTo>
                <a:lnTo>
                  <a:pt x="1328317" y="0"/>
                </a:lnTo>
                <a:lnTo>
                  <a:pt x="1328317" y="8433758"/>
                </a:lnTo>
                <a:lnTo>
                  <a:pt x="0" y="843375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ar-SA"/>
          </a:p>
        </p:txBody>
      </p:sp>
      <p:sp>
        <p:nvSpPr>
          <p:cNvPr id="206" name="Google Shape;206;g2e7e97a1d97_0_81"/>
          <p:cNvSpPr/>
          <p:nvPr/>
        </p:nvSpPr>
        <p:spPr>
          <a:xfrm>
            <a:off x="0" y="5520780"/>
            <a:ext cx="822133" cy="4932801"/>
          </a:xfrm>
          <a:custGeom>
            <a:avLst/>
            <a:gdLst/>
            <a:ahLst/>
            <a:cxnLst/>
            <a:rect l="l" t="t" r="r" b="b"/>
            <a:pathLst>
              <a:path w="822133" h="4932801" extrusionOk="0">
                <a:moveTo>
                  <a:pt x="0" y="0"/>
                </a:moveTo>
                <a:lnTo>
                  <a:pt x="822133" y="0"/>
                </a:lnTo>
                <a:lnTo>
                  <a:pt x="822133" y="4932800"/>
                </a:lnTo>
                <a:lnTo>
                  <a:pt x="0" y="49328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ar-SA"/>
          </a:p>
        </p:txBody>
      </p:sp>
      <p:sp>
        <p:nvSpPr>
          <p:cNvPr id="207" name="Google Shape;207;g2e7e97a1d97_0_81"/>
          <p:cNvSpPr/>
          <p:nvPr/>
        </p:nvSpPr>
        <p:spPr>
          <a:xfrm>
            <a:off x="557787" y="9641342"/>
            <a:ext cx="1159035" cy="645658"/>
          </a:xfrm>
          <a:custGeom>
            <a:avLst/>
            <a:gdLst/>
            <a:ahLst/>
            <a:cxnLst/>
            <a:rect l="l" t="t" r="r" b="b"/>
            <a:pathLst>
              <a:path w="1159035" h="645658" extrusionOk="0">
                <a:moveTo>
                  <a:pt x="0" y="0"/>
                </a:moveTo>
                <a:lnTo>
                  <a:pt x="1159035" y="0"/>
                </a:lnTo>
                <a:lnTo>
                  <a:pt x="1159035" y="645658"/>
                </a:lnTo>
                <a:lnTo>
                  <a:pt x="0" y="64565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ar-SA"/>
          </a:p>
        </p:txBody>
      </p:sp>
      <p:sp>
        <p:nvSpPr>
          <p:cNvPr id="208" name="Google Shape;208;g2e7e97a1d97_0_81"/>
          <p:cNvSpPr/>
          <p:nvPr/>
        </p:nvSpPr>
        <p:spPr>
          <a:xfrm>
            <a:off x="16176685" y="165884"/>
            <a:ext cx="1959378" cy="2190397"/>
          </a:xfrm>
          <a:custGeom>
            <a:avLst/>
            <a:gdLst/>
            <a:ahLst/>
            <a:cxnLst/>
            <a:rect l="l" t="t" r="r" b="b"/>
            <a:pathLst>
              <a:path w="1959378" h="2190397" extrusionOk="0">
                <a:moveTo>
                  <a:pt x="0" y="0"/>
                </a:moveTo>
                <a:lnTo>
                  <a:pt x="1959379" y="0"/>
                </a:lnTo>
                <a:lnTo>
                  <a:pt x="1959379" y="2190397"/>
                </a:lnTo>
                <a:lnTo>
                  <a:pt x="0" y="219039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ar-SA"/>
          </a:p>
        </p:txBody>
      </p:sp>
      <p:sp>
        <p:nvSpPr>
          <p:cNvPr id="209" name="Google Shape;209;g2e7e97a1d97_0_81"/>
          <p:cNvSpPr txBox="1"/>
          <p:nvPr/>
        </p:nvSpPr>
        <p:spPr>
          <a:xfrm>
            <a:off x="37059025" y="7060500"/>
            <a:ext cx="3682200" cy="41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3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مصاريف البرنامج :</a:t>
            </a:r>
            <a:endParaRPr sz="33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0" name="Google Shape;210;g2e7e97a1d97_0_81"/>
          <p:cNvSpPr txBox="1"/>
          <p:nvPr/>
        </p:nvSpPr>
        <p:spPr>
          <a:xfrm>
            <a:off x="10360650" y="8638025"/>
            <a:ext cx="2163300" cy="64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1" name="Google Shape;211;g2e7e97a1d97_0_81"/>
          <p:cNvSpPr txBox="1"/>
          <p:nvPr/>
        </p:nvSpPr>
        <p:spPr>
          <a:xfrm>
            <a:off x="8956800" y="2356275"/>
            <a:ext cx="2669700" cy="41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33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2" name="Google Shape;212;g2e7e97a1d97_0_81"/>
          <p:cNvSpPr txBox="1"/>
          <p:nvPr/>
        </p:nvSpPr>
        <p:spPr>
          <a:xfrm>
            <a:off x="0" y="0"/>
            <a:ext cx="3000000" cy="10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 </a:t>
            </a:r>
            <a:endParaRPr/>
          </a:p>
        </p:txBody>
      </p:sp>
      <p:sp>
        <p:nvSpPr>
          <p:cNvPr id="213" name="Google Shape;213;g2e7e97a1d97_0_81"/>
          <p:cNvSpPr txBox="1"/>
          <p:nvPr/>
        </p:nvSpPr>
        <p:spPr>
          <a:xfrm>
            <a:off x="0" y="0"/>
            <a:ext cx="3000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 </a:t>
            </a:r>
            <a:endParaRPr/>
          </a:p>
        </p:txBody>
      </p:sp>
      <p:sp>
        <p:nvSpPr>
          <p:cNvPr id="214" name="Google Shape;214;g2e7e97a1d97_0_81"/>
          <p:cNvSpPr txBox="1"/>
          <p:nvPr/>
        </p:nvSpPr>
        <p:spPr>
          <a:xfrm>
            <a:off x="9002850" y="7602675"/>
            <a:ext cx="2669700" cy="41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32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5" name="Google Shape;215;g2e7e97a1d97_0_81"/>
          <p:cNvSpPr txBox="1"/>
          <p:nvPr/>
        </p:nvSpPr>
        <p:spPr>
          <a:xfrm>
            <a:off x="5073833" y="2039424"/>
            <a:ext cx="7617300" cy="230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000" b="1" dirty="0" err="1">
                <a:solidFill>
                  <a:srgbClr val="BF9C75"/>
                </a:solidFill>
                <a:latin typeface="Calibri"/>
                <a:ea typeface="Calibri"/>
                <a:cs typeface="Calibri"/>
                <a:sym typeface="Calibri"/>
              </a:rPr>
              <a:t>شواهد</a:t>
            </a:r>
            <a:r>
              <a:rPr lang="en-US" sz="5000" b="1" dirty="0">
                <a:solidFill>
                  <a:srgbClr val="BF9C75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5000" b="1" dirty="0" err="1">
                <a:solidFill>
                  <a:srgbClr val="BF9C75"/>
                </a:solidFill>
                <a:latin typeface="Calibri"/>
                <a:ea typeface="Calibri"/>
                <a:cs typeface="Calibri"/>
                <a:sym typeface="Calibri"/>
              </a:rPr>
              <a:t>اللقاء</a:t>
            </a:r>
            <a:r>
              <a:rPr lang="en-US" sz="5000" b="1" dirty="0">
                <a:solidFill>
                  <a:srgbClr val="BF9C75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5000" b="1" dirty="0" err="1">
                <a:solidFill>
                  <a:srgbClr val="BF9C75"/>
                </a:solidFill>
                <a:latin typeface="Calibri"/>
                <a:ea typeface="Calibri"/>
                <a:cs typeface="Calibri"/>
                <a:sym typeface="Calibri"/>
              </a:rPr>
              <a:t>الأول</a:t>
            </a:r>
            <a:r>
              <a:rPr lang="en-US" sz="5000" b="1" dirty="0">
                <a:solidFill>
                  <a:srgbClr val="BF9C75"/>
                </a:solidFill>
                <a:latin typeface="Calibri"/>
                <a:ea typeface="Calibri"/>
                <a:cs typeface="Calibri"/>
                <a:sym typeface="Calibri"/>
              </a:rPr>
              <a:t> ..</a:t>
            </a:r>
            <a:endParaRPr sz="5000" b="1" dirty="0">
              <a:solidFill>
                <a:srgbClr val="BF9C7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16" name="Google Shape;216;g2e7e97a1d97_0_81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4071083" y="3609572"/>
            <a:ext cx="4561850" cy="5875065"/>
          </a:xfrm>
          <a:prstGeom prst="rect">
            <a:avLst/>
          </a:prstGeom>
          <a:noFill/>
          <a:ln>
            <a:noFill/>
          </a:ln>
        </p:spPr>
      </p:pic>
      <p:pic>
        <p:nvPicPr>
          <p:cNvPr id="217" name="Google Shape;217;g2e7e97a1d97_0_81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9612623" y="3609572"/>
            <a:ext cx="4405789" cy="58750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g2e7e97a1d97_0_95"/>
          <p:cNvSpPr/>
          <p:nvPr/>
        </p:nvSpPr>
        <p:spPr>
          <a:xfrm>
            <a:off x="17156375" y="2204885"/>
            <a:ext cx="1131625" cy="7285741"/>
          </a:xfrm>
          <a:custGeom>
            <a:avLst/>
            <a:gdLst/>
            <a:ahLst/>
            <a:cxnLst/>
            <a:rect l="l" t="t" r="r" b="b"/>
            <a:pathLst>
              <a:path w="1131625" h="7285741" extrusionOk="0">
                <a:moveTo>
                  <a:pt x="0" y="0"/>
                </a:moveTo>
                <a:lnTo>
                  <a:pt x="1131625" y="0"/>
                </a:lnTo>
                <a:lnTo>
                  <a:pt x="1131625" y="7285741"/>
                </a:lnTo>
                <a:lnTo>
                  <a:pt x="0" y="728574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ar-SA"/>
          </a:p>
        </p:txBody>
      </p:sp>
      <p:sp>
        <p:nvSpPr>
          <p:cNvPr id="223" name="Google Shape;223;g2e7e97a1d97_0_95"/>
          <p:cNvSpPr/>
          <p:nvPr/>
        </p:nvSpPr>
        <p:spPr>
          <a:xfrm>
            <a:off x="17058029" y="2532345"/>
            <a:ext cx="1328317" cy="8433758"/>
          </a:xfrm>
          <a:custGeom>
            <a:avLst/>
            <a:gdLst/>
            <a:ahLst/>
            <a:cxnLst/>
            <a:rect l="l" t="t" r="r" b="b"/>
            <a:pathLst>
              <a:path w="1328317" h="8433758" extrusionOk="0">
                <a:moveTo>
                  <a:pt x="0" y="0"/>
                </a:moveTo>
                <a:lnTo>
                  <a:pt x="1328317" y="0"/>
                </a:lnTo>
                <a:lnTo>
                  <a:pt x="1328317" y="8433758"/>
                </a:lnTo>
                <a:lnTo>
                  <a:pt x="0" y="843375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ar-SA"/>
          </a:p>
        </p:txBody>
      </p:sp>
      <p:sp>
        <p:nvSpPr>
          <p:cNvPr id="224" name="Google Shape;224;g2e7e97a1d97_0_95"/>
          <p:cNvSpPr/>
          <p:nvPr/>
        </p:nvSpPr>
        <p:spPr>
          <a:xfrm>
            <a:off x="0" y="5520780"/>
            <a:ext cx="822133" cy="4932801"/>
          </a:xfrm>
          <a:custGeom>
            <a:avLst/>
            <a:gdLst/>
            <a:ahLst/>
            <a:cxnLst/>
            <a:rect l="l" t="t" r="r" b="b"/>
            <a:pathLst>
              <a:path w="822133" h="4932801" extrusionOk="0">
                <a:moveTo>
                  <a:pt x="0" y="0"/>
                </a:moveTo>
                <a:lnTo>
                  <a:pt x="822133" y="0"/>
                </a:lnTo>
                <a:lnTo>
                  <a:pt x="822133" y="4932800"/>
                </a:lnTo>
                <a:lnTo>
                  <a:pt x="0" y="49328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ar-SA"/>
          </a:p>
        </p:txBody>
      </p:sp>
      <p:sp>
        <p:nvSpPr>
          <p:cNvPr id="225" name="Google Shape;225;g2e7e97a1d97_0_95"/>
          <p:cNvSpPr/>
          <p:nvPr/>
        </p:nvSpPr>
        <p:spPr>
          <a:xfrm>
            <a:off x="557787" y="9641342"/>
            <a:ext cx="1159035" cy="645658"/>
          </a:xfrm>
          <a:custGeom>
            <a:avLst/>
            <a:gdLst/>
            <a:ahLst/>
            <a:cxnLst/>
            <a:rect l="l" t="t" r="r" b="b"/>
            <a:pathLst>
              <a:path w="1159035" h="645658" extrusionOk="0">
                <a:moveTo>
                  <a:pt x="0" y="0"/>
                </a:moveTo>
                <a:lnTo>
                  <a:pt x="1159035" y="0"/>
                </a:lnTo>
                <a:lnTo>
                  <a:pt x="1159035" y="645658"/>
                </a:lnTo>
                <a:lnTo>
                  <a:pt x="0" y="64565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ar-SA"/>
          </a:p>
        </p:txBody>
      </p:sp>
      <p:sp>
        <p:nvSpPr>
          <p:cNvPr id="226" name="Google Shape;226;g2e7e97a1d97_0_95"/>
          <p:cNvSpPr/>
          <p:nvPr/>
        </p:nvSpPr>
        <p:spPr>
          <a:xfrm>
            <a:off x="16176685" y="165884"/>
            <a:ext cx="1959378" cy="2190397"/>
          </a:xfrm>
          <a:custGeom>
            <a:avLst/>
            <a:gdLst/>
            <a:ahLst/>
            <a:cxnLst/>
            <a:rect l="l" t="t" r="r" b="b"/>
            <a:pathLst>
              <a:path w="1959378" h="2190397" extrusionOk="0">
                <a:moveTo>
                  <a:pt x="0" y="0"/>
                </a:moveTo>
                <a:lnTo>
                  <a:pt x="1959379" y="0"/>
                </a:lnTo>
                <a:lnTo>
                  <a:pt x="1959379" y="2190397"/>
                </a:lnTo>
                <a:lnTo>
                  <a:pt x="0" y="219039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ar-SA"/>
          </a:p>
        </p:txBody>
      </p:sp>
      <p:sp>
        <p:nvSpPr>
          <p:cNvPr id="227" name="Google Shape;227;g2e7e97a1d97_0_95"/>
          <p:cNvSpPr txBox="1"/>
          <p:nvPr/>
        </p:nvSpPr>
        <p:spPr>
          <a:xfrm>
            <a:off x="37059025" y="7060500"/>
            <a:ext cx="3682200" cy="41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3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مصاريف البرنامج :</a:t>
            </a:r>
            <a:endParaRPr sz="33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8" name="Google Shape;228;g2e7e97a1d97_0_95"/>
          <p:cNvSpPr txBox="1"/>
          <p:nvPr/>
        </p:nvSpPr>
        <p:spPr>
          <a:xfrm>
            <a:off x="10360650" y="8638025"/>
            <a:ext cx="2163300" cy="64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9" name="Google Shape;229;g2e7e97a1d97_0_95"/>
          <p:cNvSpPr txBox="1"/>
          <p:nvPr/>
        </p:nvSpPr>
        <p:spPr>
          <a:xfrm>
            <a:off x="8956800" y="2356275"/>
            <a:ext cx="2669700" cy="41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33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0" name="Google Shape;230;g2e7e97a1d97_0_95"/>
          <p:cNvSpPr txBox="1"/>
          <p:nvPr/>
        </p:nvSpPr>
        <p:spPr>
          <a:xfrm>
            <a:off x="0" y="0"/>
            <a:ext cx="3000000" cy="10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 </a:t>
            </a:r>
            <a:endParaRPr/>
          </a:p>
        </p:txBody>
      </p:sp>
      <p:sp>
        <p:nvSpPr>
          <p:cNvPr id="231" name="Google Shape;231;g2e7e97a1d97_0_95"/>
          <p:cNvSpPr txBox="1"/>
          <p:nvPr/>
        </p:nvSpPr>
        <p:spPr>
          <a:xfrm>
            <a:off x="0" y="0"/>
            <a:ext cx="3000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 </a:t>
            </a:r>
            <a:endParaRPr/>
          </a:p>
        </p:txBody>
      </p:sp>
      <p:sp>
        <p:nvSpPr>
          <p:cNvPr id="232" name="Google Shape;232;g2e7e97a1d97_0_95"/>
          <p:cNvSpPr txBox="1"/>
          <p:nvPr/>
        </p:nvSpPr>
        <p:spPr>
          <a:xfrm>
            <a:off x="9002850" y="7602675"/>
            <a:ext cx="2669700" cy="41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32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3" name="Google Shape;233;g2e7e97a1d97_0_95"/>
          <p:cNvSpPr txBox="1"/>
          <p:nvPr/>
        </p:nvSpPr>
        <p:spPr>
          <a:xfrm>
            <a:off x="5231700" y="791475"/>
            <a:ext cx="7824600" cy="156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>
                <a:solidFill>
                  <a:srgbClr val="BF9C75"/>
                </a:solidFill>
                <a:latin typeface="Calibri"/>
                <a:ea typeface="Calibri"/>
                <a:cs typeface="Calibri"/>
                <a:sym typeface="Calibri"/>
              </a:rPr>
              <a:t>شواهد اللقاء الثاني ..</a:t>
            </a:r>
            <a:endParaRPr sz="4800" b="1">
              <a:solidFill>
                <a:srgbClr val="BF9C7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34" name="Google Shape;234;g2e7e97a1d97_0_95"/>
          <p:cNvPicPr preferRelativeResize="0"/>
          <p:nvPr/>
        </p:nvPicPr>
        <p:blipFill rotWithShape="1">
          <a:blip r:embed="rId8">
            <a:alphaModFix/>
          </a:blip>
          <a:srcRect t="36244" b="37673"/>
          <a:stretch/>
        </p:blipFill>
        <p:spPr>
          <a:xfrm>
            <a:off x="8079816" y="4984904"/>
            <a:ext cx="5118794" cy="3342596"/>
          </a:xfrm>
          <a:prstGeom prst="rect">
            <a:avLst/>
          </a:prstGeom>
          <a:noFill/>
          <a:ln>
            <a:noFill/>
          </a:ln>
        </p:spPr>
      </p:pic>
      <p:pic>
        <p:nvPicPr>
          <p:cNvPr id="235" name="Google Shape;235;g2e7e97a1d97_0_9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4457985" y="4034483"/>
            <a:ext cx="2655591" cy="4800933"/>
          </a:xfrm>
          <a:prstGeom prst="rect">
            <a:avLst/>
          </a:prstGeom>
          <a:noFill/>
          <a:ln>
            <a:noFill/>
          </a:ln>
        </p:spPr>
      </p:pic>
      <p:pic>
        <p:nvPicPr>
          <p:cNvPr id="236" name="Google Shape;236;g2e7e97a1d97_0_95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675862" y="3550683"/>
            <a:ext cx="2758864" cy="6090659"/>
          </a:xfrm>
          <a:prstGeom prst="rect">
            <a:avLst/>
          </a:prstGeom>
          <a:noFill/>
          <a:ln>
            <a:noFill/>
          </a:ln>
        </p:spPr>
      </p:pic>
      <p:pic>
        <p:nvPicPr>
          <p:cNvPr id="237" name="Google Shape;237;g2e7e97a1d97_0_95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4329414" y="3550683"/>
            <a:ext cx="2609221" cy="609065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g2e7e97a1d97_0_137"/>
          <p:cNvSpPr/>
          <p:nvPr/>
        </p:nvSpPr>
        <p:spPr>
          <a:xfrm>
            <a:off x="17156375" y="2204885"/>
            <a:ext cx="1131625" cy="7285741"/>
          </a:xfrm>
          <a:custGeom>
            <a:avLst/>
            <a:gdLst/>
            <a:ahLst/>
            <a:cxnLst/>
            <a:rect l="l" t="t" r="r" b="b"/>
            <a:pathLst>
              <a:path w="1131625" h="7285741" extrusionOk="0">
                <a:moveTo>
                  <a:pt x="0" y="0"/>
                </a:moveTo>
                <a:lnTo>
                  <a:pt x="1131625" y="0"/>
                </a:lnTo>
                <a:lnTo>
                  <a:pt x="1131625" y="7285741"/>
                </a:lnTo>
                <a:lnTo>
                  <a:pt x="0" y="728574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ar-SA"/>
          </a:p>
        </p:txBody>
      </p:sp>
      <p:sp>
        <p:nvSpPr>
          <p:cNvPr id="243" name="Google Shape;243;g2e7e97a1d97_0_137"/>
          <p:cNvSpPr/>
          <p:nvPr/>
        </p:nvSpPr>
        <p:spPr>
          <a:xfrm>
            <a:off x="17058029" y="2532345"/>
            <a:ext cx="1328317" cy="8433758"/>
          </a:xfrm>
          <a:custGeom>
            <a:avLst/>
            <a:gdLst/>
            <a:ahLst/>
            <a:cxnLst/>
            <a:rect l="l" t="t" r="r" b="b"/>
            <a:pathLst>
              <a:path w="1328317" h="8433758" extrusionOk="0">
                <a:moveTo>
                  <a:pt x="0" y="0"/>
                </a:moveTo>
                <a:lnTo>
                  <a:pt x="1328317" y="0"/>
                </a:lnTo>
                <a:lnTo>
                  <a:pt x="1328317" y="8433758"/>
                </a:lnTo>
                <a:lnTo>
                  <a:pt x="0" y="843375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ar-SA"/>
          </a:p>
        </p:txBody>
      </p:sp>
      <p:sp>
        <p:nvSpPr>
          <p:cNvPr id="244" name="Google Shape;244;g2e7e97a1d97_0_137"/>
          <p:cNvSpPr/>
          <p:nvPr/>
        </p:nvSpPr>
        <p:spPr>
          <a:xfrm>
            <a:off x="0" y="5520780"/>
            <a:ext cx="822133" cy="4932801"/>
          </a:xfrm>
          <a:custGeom>
            <a:avLst/>
            <a:gdLst/>
            <a:ahLst/>
            <a:cxnLst/>
            <a:rect l="l" t="t" r="r" b="b"/>
            <a:pathLst>
              <a:path w="822133" h="4932801" extrusionOk="0">
                <a:moveTo>
                  <a:pt x="0" y="0"/>
                </a:moveTo>
                <a:lnTo>
                  <a:pt x="822133" y="0"/>
                </a:lnTo>
                <a:lnTo>
                  <a:pt x="822133" y="4932800"/>
                </a:lnTo>
                <a:lnTo>
                  <a:pt x="0" y="49328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ar-SA"/>
          </a:p>
        </p:txBody>
      </p:sp>
      <p:sp>
        <p:nvSpPr>
          <p:cNvPr id="245" name="Google Shape;245;g2e7e97a1d97_0_137"/>
          <p:cNvSpPr/>
          <p:nvPr/>
        </p:nvSpPr>
        <p:spPr>
          <a:xfrm>
            <a:off x="557787" y="9641342"/>
            <a:ext cx="1159035" cy="645658"/>
          </a:xfrm>
          <a:custGeom>
            <a:avLst/>
            <a:gdLst/>
            <a:ahLst/>
            <a:cxnLst/>
            <a:rect l="l" t="t" r="r" b="b"/>
            <a:pathLst>
              <a:path w="1159035" h="645658" extrusionOk="0">
                <a:moveTo>
                  <a:pt x="0" y="0"/>
                </a:moveTo>
                <a:lnTo>
                  <a:pt x="1159035" y="0"/>
                </a:lnTo>
                <a:lnTo>
                  <a:pt x="1159035" y="645658"/>
                </a:lnTo>
                <a:lnTo>
                  <a:pt x="0" y="64565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ar-SA"/>
          </a:p>
        </p:txBody>
      </p:sp>
      <p:sp>
        <p:nvSpPr>
          <p:cNvPr id="246" name="Google Shape;246;g2e7e97a1d97_0_137"/>
          <p:cNvSpPr/>
          <p:nvPr/>
        </p:nvSpPr>
        <p:spPr>
          <a:xfrm>
            <a:off x="16176685" y="165884"/>
            <a:ext cx="1959378" cy="2190397"/>
          </a:xfrm>
          <a:custGeom>
            <a:avLst/>
            <a:gdLst/>
            <a:ahLst/>
            <a:cxnLst/>
            <a:rect l="l" t="t" r="r" b="b"/>
            <a:pathLst>
              <a:path w="1959378" h="2190397" extrusionOk="0">
                <a:moveTo>
                  <a:pt x="0" y="0"/>
                </a:moveTo>
                <a:lnTo>
                  <a:pt x="1959379" y="0"/>
                </a:lnTo>
                <a:lnTo>
                  <a:pt x="1959379" y="2190397"/>
                </a:lnTo>
                <a:lnTo>
                  <a:pt x="0" y="219039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ar-SA"/>
          </a:p>
        </p:txBody>
      </p:sp>
      <p:sp>
        <p:nvSpPr>
          <p:cNvPr id="247" name="Google Shape;247;g2e7e97a1d97_0_137"/>
          <p:cNvSpPr txBox="1"/>
          <p:nvPr/>
        </p:nvSpPr>
        <p:spPr>
          <a:xfrm>
            <a:off x="37059025" y="7060500"/>
            <a:ext cx="3682200" cy="41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3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مصاريف البرنامج :</a:t>
            </a:r>
            <a:endParaRPr sz="33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8" name="Google Shape;248;g2e7e97a1d97_0_137"/>
          <p:cNvSpPr txBox="1"/>
          <p:nvPr/>
        </p:nvSpPr>
        <p:spPr>
          <a:xfrm>
            <a:off x="10360650" y="8638025"/>
            <a:ext cx="2163300" cy="64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9" name="Google Shape;249;g2e7e97a1d97_0_137"/>
          <p:cNvSpPr txBox="1"/>
          <p:nvPr/>
        </p:nvSpPr>
        <p:spPr>
          <a:xfrm>
            <a:off x="8956800" y="2356275"/>
            <a:ext cx="2669700" cy="41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33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0" name="Google Shape;250;g2e7e97a1d97_0_137"/>
          <p:cNvSpPr txBox="1"/>
          <p:nvPr/>
        </p:nvSpPr>
        <p:spPr>
          <a:xfrm>
            <a:off x="0" y="0"/>
            <a:ext cx="3000000" cy="10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 </a:t>
            </a:r>
            <a:endParaRPr/>
          </a:p>
        </p:txBody>
      </p:sp>
      <p:sp>
        <p:nvSpPr>
          <p:cNvPr id="251" name="Google Shape;251;g2e7e97a1d97_0_137"/>
          <p:cNvSpPr txBox="1"/>
          <p:nvPr/>
        </p:nvSpPr>
        <p:spPr>
          <a:xfrm>
            <a:off x="0" y="0"/>
            <a:ext cx="3000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 </a:t>
            </a:r>
            <a:endParaRPr/>
          </a:p>
        </p:txBody>
      </p:sp>
      <p:sp>
        <p:nvSpPr>
          <p:cNvPr id="252" name="Google Shape;252;g2e7e97a1d97_0_137"/>
          <p:cNvSpPr txBox="1"/>
          <p:nvPr/>
        </p:nvSpPr>
        <p:spPr>
          <a:xfrm>
            <a:off x="9002850" y="7602675"/>
            <a:ext cx="2669700" cy="41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32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3" name="Google Shape;253;g2e7e97a1d97_0_137"/>
          <p:cNvSpPr txBox="1"/>
          <p:nvPr/>
        </p:nvSpPr>
        <p:spPr>
          <a:xfrm>
            <a:off x="4571988" y="400200"/>
            <a:ext cx="7824600" cy="156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>
                <a:solidFill>
                  <a:srgbClr val="BF9C75"/>
                </a:solidFill>
                <a:latin typeface="Calibri"/>
                <a:ea typeface="Calibri"/>
                <a:cs typeface="Calibri"/>
                <a:sym typeface="Calibri"/>
              </a:rPr>
              <a:t>شواهد اللقاء الثالث ..</a:t>
            </a:r>
            <a:endParaRPr sz="4800" b="1">
              <a:solidFill>
                <a:srgbClr val="BF9C7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54" name="Google Shape;254;g2e7e97a1d97_0_137"/>
          <p:cNvPicPr preferRelativeResize="0"/>
          <p:nvPr/>
        </p:nvPicPr>
        <p:blipFill rotWithShape="1">
          <a:blip r:embed="rId8">
            <a:alphaModFix/>
          </a:blip>
          <a:srcRect t="12111"/>
          <a:stretch/>
        </p:blipFill>
        <p:spPr>
          <a:xfrm>
            <a:off x="12367494" y="3423750"/>
            <a:ext cx="4486335" cy="4964551"/>
          </a:xfrm>
          <a:prstGeom prst="rect">
            <a:avLst/>
          </a:prstGeom>
          <a:noFill/>
          <a:ln>
            <a:noFill/>
          </a:ln>
        </p:spPr>
      </p:pic>
      <p:pic>
        <p:nvPicPr>
          <p:cNvPr id="255" name="Google Shape;255;g2e7e97a1d97_0_137"/>
          <p:cNvPicPr preferRelativeResize="0"/>
          <p:nvPr/>
        </p:nvPicPr>
        <p:blipFill rotWithShape="1">
          <a:blip r:embed="rId9">
            <a:alphaModFix/>
          </a:blip>
          <a:srcRect t="2867" b="-16645"/>
          <a:stretch/>
        </p:blipFill>
        <p:spPr>
          <a:xfrm>
            <a:off x="1560227" y="3569849"/>
            <a:ext cx="4167823" cy="5269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56" name="Google Shape;256;g2e7e97a1d97_0_137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6819650" y="3423750"/>
            <a:ext cx="4648700" cy="4561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g2e7e97a1d97_0_109"/>
          <p:cNvSpPr/>
          <p:nvPr/>
        </p:nvSpPr>
        <p:spPr>
          <a:xfrm>
            <a:off x="17156375" y="2204885"/>
            <a:ext cx="1131625" cy="7285741"/>
          </a:xfrm>
          <a:custGeom>
            <a:avLst/>
            <a:gdLst/>
            <a:ahLst/>
            <a:cxnLst/>
            <a:rect l="l" t="t" r="r" b="b"/>
            <a:pathLst>
              <a:path w="1131625" h="7285741" extrusionOk="0">
                <a:moveTo>
                  <a:pt x="0" y="0"/>
                </a:moveTo>
                <a:lnTo>
                  <a:pt x="1131625" y="0"/>
                </a:lnTo>
                <a:lnTo>
                  <a:pt x="1131625" y="7285741"/>
                </a:lnTo>
                <a:lnTo>
                  <a:pt x="0" y="728574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ar-SA"/>
          </a:p>
        </p:txBody>
      </p:sp>
      <p:sp>
        <p:nvSpPr>
          <p:cNvPr id="262" name="Google Shape;262;g2e7e97a1d97_0_109"/>
          <p:cNvSpPr/>
          <p:nvPr/>
        </p:nvSpPr>
        <p:spPr>
          <a:xfrm>
            <a:off x="17058029" y="2532345"/>
            <a:ext cx="1328317" cy="8433758"/>
          </a:xfrm>
          <a:custGeom>
            <a:avLst/>
            <a:gdLst/>
            <a:ahLst/>
            <a:cxnLst/>
            <a:rect l="l" t="t" r="r" b="b"/>
            <a:pathLst>
              <a:path w="1328317" h="8433758" extrusionOk="0">
                <a:moveTo>
                  <a:pt x="0" y="0"/>
                </a:moveTo>
                <a:lnTo>
                  <a:pt x="1328317" y="0"/>
                </a:lnTo>
                <a:lnTo>
                  <a:pt x="1328317" y="8433758"/>
                </a:lnTo>
                <a:lnTo>
                  <a:pt x="0" y="843375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ar-SA"/>
          </a:p>
        </p:txBody>
      </p:sp>
      <p:sp>
        <p:nvSpPr>
          <p:cNvPr id="263" name="Google Shape;263;g2e7e97a1d97_0_109"/>
          <p:cNvSpPr/>
          <p:nvPr/>
        </p:nvSpPr>
        <p:spPr>
          <a:xfrm>
            <a:off x="0" y="5520780"/>
            <a:ext cx="822133" cy="4932801"/>
          </a:xfrm>
          <a:custGeom>
            <a:avLst/>
            <a:gdLst/>
            <a:ahLst/>
            <a:cxnLst/>
            <a:rect l="l" t="t" r="r" b="b"/>
            <a:pathLst>
              <a:path w="822133" h="4932801" extrusionOk="0">
                <a:moveTo>
                  <a:pt x="0" y="0"/>
                </a:moveTo>
                <a:lnTo>
                  <a:pt x="822133" y="0"/>
                </a:lnTo>
                <a:lnTo>
                  <a:pt x="822133" y="4932800"/>
                </a:lnTo>
                <a:lnTo>
                  <a:pt x="0" y="49328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ar-SA"/>
          </a:p>
        </p:txBody>
      </p:sp>
      <p:sp>
        <p:nvSpPr>
          <p:cNvPr id="264" name="Google Shape;264;g2e7e97a1d97_0_109"/>
          <p:cNvSpPr/>
          <p:nvPr/>
        </p:nvSpPr>
        <p:spPr>
          <a:xfrm>
            <a:off x="557787" y="9641342"/>
            <a:ext cx="1159035" cy="645658"/>
          </a:xfrm>
          <a:custGeom>
            <a:avLst/>
            <a:gdLst/>
            <a:ahLst/>
            <a:cxnLst/>
            <a:rect l="l" t="t" r="r" b="b"/>
            <a:pathLst>
              <a:path w="1159035" h="645658" extrusionOk="0">
                <a:moveTo>
                  <a:pt x="0" y="0"/>
                </a:moveTo>
                <a:lnTo>
                  <a:pt x="1159035" y="0"/>
                </a:lnTo>
                <a:lnTo>
                  <a:pt x="1159035" y="645658"/>
                </a:lnTo>
                <a:lnTo>
                  <a:pt x="0" y="64565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ar-SA"/>
          </a:p>
        </p:txBody>
      </p:sp>
      <p:sp>
        <p:nvSpPr>
          <p:cNvPr id="265" name="Google Shape;265;g2e7e97a1d97_0_109"/>
          <p:cNvSpPr/>
          <p:nvPr/>
        </p:nvSpPr>
        <p:spPr>
          <a:xfrm>
            <a:off x="16176685" y="165884"/>
            <a:ext cx="1959378" cy="2190397"/>
          </a:xfrm>
          <a:custGeom>
            <a:avLst/>
            <a:gdLst/>
            <a:ahLst/>
            <a:cxnLst/>
            <a:rect l="l" t="t" r="r" b="b"/>
            <a:pathLst>
              <a:path w="1959378" h="2190397" extrusionOk="0">
                <a:moveTo>
                  <a:pt x="0" y="0"/>
                </a:moveTo>
                <a:lnTo>
                  <a:pt x="1959379" y="0"/>
                </a:lnTo>
                <a:lnTo>
                  <a:pt x="1959379" y="2190397"/>
                </a:lnTo>
                <a:lnTo>
                  <a:pt x="0" y="219039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ar-SA"/>
          </a:p>
        </p:txBody>
      </p:sp>
      <p:sp>
        <p:nvSpPr>
          <p:cNvPr id="266" name="Google Shape;266;g2e7e97a1d97_0_109"/>
          <p:cNvSpPr txBox="1"/>
          <p:nvPr/>
        </p:nvSpPr>
        <p:spPr>
          <a:xfrm>
            <a:off x="37059025" y="7060500"/>
            <a:ext cx="3682200" cy="41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3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مصاريف البرنامج :</a:t>
            </a:r>
            <a:endParaRPr sz="33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7" name="Google Shape;267;g2e7e97a1d97_0_109"/>
          <p:cNvSpPr txBox="1"/>
          <p:nvPr/>
        </p:nvSpPr>
        <p:spPr>
          <a:xfrm>
            <a:off x="10360650" y="8638025"/>
            <a:ext cx="2163300" cy="64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8" name="Google Shape;268;g2e7e97a1d97_0_109"/>
          <p:cNvSpPr txBox="1"/>
          <p:nvPr/>
        </p:nvSpPr>
        <p:spPr>
          <a:xfrm>
            <a:off x="8956800" y="2356275"/>
            <a:ext cx="2669700" cy="41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33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9" name="Google Shape;269;g2e7e97a1d97_0_109"/>
          <p:cNvSpPr txBox="1"/>
          <p:nvPr/>
        </p:nvSpPr>
        <p:spPr>
          <a:xfrm>
            <a:off x="0" y="0"/>
            <a:ext cx="3000000" cy="10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 </a:t>
            </a:r>
            <a:endParaRPr/>
          </a:p>
        </p:txBody>
      </p:sp>
      <p:sp>
        <p:nvSpPr>
          <p:cNvPr id="270" name="Google Shape;270;g2e7e97a1d97_0_109"/>
          <p:cNvSpPr txBox="1"/>
          <p:nvPr/>
        </p:nvSpPr>
        <p:spPr>
          <a:xfrm>
            <a:off x="0" y="0"/>
            <a:ext cx="3000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 </a:t>
            </a:r>
            <a:endParaRPr/>
          </a:p>
        </p:txBody>
      </p:sp>
      <p:sp>
        <p:nvSpPr>
          <p:cNvPr id="271" name="Google Shape;271;g2e7e97a1d97_0_109"/>
          <p:cNvSpPr txBox="1"/>
          <p:nvPr/>
        </p:nvSpPr>
        <p:spPr>
          <a:xfrm>
            <a:off x="9002850" y="7602675"/>
            <a:ext cx="2669700" cy="41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32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2" name="Google Shape;272;g2e7e97a1d97_0_109"/>
          <p:cNvSpPr txBox="1"/>
          <p:nvPr/>
        </p:nvSpPr>
        <p:spPr>
          <a:xfrm>
            <a:off x="5205700" y="3429000"/>
            <a:ext cx="6720000" cy="173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700" b="1" dirty="0" err="1">
                <a:solidFill>
                  <a:srgbClr val="BF9C75"/>
                </a:solidFill>
                <a:latin typeface="Calibri"/>
                <a:ea typeface="Calibri"/>
                <a:cs typeface="Calibri"/>
                <a:sym typeface="Calibri"/>
              </a:rPr>
              <a:t>تم</a:t>
            </a:r>
            <a:r>
              <a:rPr lang="en-US" sz="10700" b="1" dirty="0">
                <a:solidFill>
                  <a:srgbClr val="BF9C75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0700" b="1" dirty="0" err="1">
                <a:solidFill>
                  <a:srgbClr val="BF9C75"/>
                </a:solidFill>
                <a:latin typeface="Calibri"/>
                <a:ea typeface="Calibri"/>
                <a:cs typeface="Calibri"/>
                <a:sym typeface="Calibri"/>
              </a:rPr>
              <a:t>بحمد</a:t>
            </a:r>
            <a:r>
              <a:rPr lang="en-US" sz="10700" b="1" dirty="0">
                <a:solidFill>
                  <a:srgbClr val="BF9C75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0700" b="1" dirty="0" err="1">
                <a:solidFill>
                  <a:srgbClr val="BF9C75"/>
                </a:solidFill>
                <a:latin typeface="Calibri"/>
                <a:ea typeface="Calibri"/>
                <a:cs typeface="Calibri"/>
                <a:sym typeface="Calibri"/>
              </a:rPr>
              <a:t>الله</a:t>
            </a:r>
            <a:r>
              <a:rPr lang="en-US" sz="10700" b="1" dirty="0">
                <a:solidFill>
                  <a:srgbClr val="BF9C75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10700" b="1" dirty="0">
              <a:solidFill>
                <a:srgbClr val="BF9C7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259</Words>
  <Application>Microsoft Office PowerPoint</Application>
  <PresentationFormat>مخصص</PresentationFormat>
  <Paragraphs>61</Paragraphs>
  <Slides>9</Slides>
  <Notes>9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96656</dc:creator>
  <cp:lastModifiedBy>i</cp:lastModifiedBy>
  <cp:revision>3</cp:revision>
  <dcterms:created xsi:type="dcterms:W3CDTF">2006-08-16T00:00:00Z</dcterms:created>
  <dcterms:modified xsi:type="dcterms:W3CDTF">2025-01-30T16:41:13Z</dcterms:modified>
</cp:coreProperties>
</file>